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er Bold" charset="1" panose="02000503000000020004"/>
      <p:regular r:id="rId19"/>
    </p:embeddedFont>
    <p:embeddedFont>
      <p:font typeface="Inter" charset="1" panose="0200050300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1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3.png" Type="http://schemas.openxmlformats.org/officeDocument/2006/relationships/image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3.png" Type="http://schemas.openxmlformats.org/officeDocument/2006/relationships/image"/><Relationship Id="rId2" Target="../notesSlides/notesSlide7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6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630686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Loan Approval Prediction Using Machine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770685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Presented by: </a:t>
            </a: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[P Om Sai ], [AP22110010220]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315819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 : CSE - 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088386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Academic Year: [2022-2026]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92060"/>
            <a:chOff x="0" y="0"/>
            <a:chExt cx="9144000" cy="1372274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22731"/>
            </a:xfrm>
            <a:custGeom>
              <a:avLst/>
              <a:gdLst/>
              <a:ahLst/>
              <a:cxnLst/>
              <a:rect r="r" b="b" t="t" l="l"/>
              <a:pathLst>
                <a:path h="13722731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2731"/>
                  </a:lnTo>
                  <a:lnTo>
                    <a:pt x="0" y="13722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" r="0" b="-2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653635" y="596504"/>
            <a:ext cx="7462242" cy="73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 &amp; Future Scope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53635" y="1600200"/>
            <a:ext cx="9838730" cy="80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project successfully developed an ML-driven system for loan approval, demonstrating improved efficiency and accuracy.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53635" y="2659559"/>
            <a:ext cx="9838730" cy="1329481"/>
            <a:chOff x="0" y="0"/>
            <a:chExt cx="13118307" cy="17726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18210" cy="1772539"/>
            </a:xfrm>
            <a:custGeom>
              <a:avLst/>
              <a:gdLst/>
              <a:ahLst/>
              <a:cxnLst/>
              <a:rect r="r" b="b" t="t" l="l"/>
              <a:pathLst>
                <a:path h="1772539" w="13118210">
                  <a:moveTo>
                    <a:pt x="0" y="127254"/>
                  </a:moveTo>
                  <a:cubicBezTo>
                    <a:pt x="0" y="57023"/>
                    <a:pt x="57023" y="0"/>
                    <a:pt x="127254" y="0"/>
                  </a:cubicBezTo>
                  <a:lnTo>
                    <a:pt x="12990957" y="0"/>
                  </a:lnTo>
                  <a:cubicBezTo>
                    <a:pt x="13061314" y="0"/>
                    <a:pt x="13118210" y="57023"/>
                    <a:pt x="13118210" y="127254"/>
                  </a:cubicBezTo>
                  <a:lnTo>
                    <a:pt x="13118210" y="1645285"/>
                  </a:lnTo>
                  <a:cubicBezTo>
                    <a:pt x="13118210" y="1715643"/>
                    <a:pt x="13061187" y="1772539"/>
                    <a:pt x="12990957" y="1772539"/>
                  </a:cubicBezTo>
                  <a:lnTo>
                    <a:pt x="127254" y="1772539"/>
                  </a:lnTo>
                  <a:cubicBezTo>
                    <a:pt x="57023" y="1772666"/>
                    <a:pt x="0" y="1715643"/>
                    <a:pt x="0" y="1645285"/>
                  </a:cubicBezTo>
                  <a:close/>
                </a:path>
              </a:pathLst>
            </a:custGeom>
            <a:solidFill>
              <a:srgbClr val="C7C9E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880896" y="3001715"/>
            <a:ext cx="284113" cy="227260"/>
            <a:chOff x="0" y="0"/>
            <a:chExt cx="378817" cy="30301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78841" cy="303022"/>
            </a:xfrm>
            <a:custGeom>
              <a:avLst/>
              <a:gdLst/>
              <a:ahLst/>
              <a:cxnLst/>
              <a:rect r="r" b="b" t="t" l="l"/>
              <a:pathLst>
                <a:path h="303022" w="378841">
                  <a:moveTo>
                    <a:pt x="0" y="0"/>
                  </a:moveTo>
                  <a:lnTo>
                    <a:pt x="378841" y="0"/>
                  </a:lnTo>
                  <a:lnTo>
                    <a:pt x="378841" y="303022"/>
                  </a:lnTo>
                  <a:lnTo>
                    <a:pt x="0" y="303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" r="6" b="-3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392269" y="2867322"/>
            <a:ext cx="8872835" cy="80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current model serves as a strong foundation for more advanced financial prediction systems.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648872" y="4239965"/>
            <a:ext cx="3137595" cy="3512046"/>
            <a:chOff x="0" y="0"/>
            <a:chExt cx="4183460" cy="46827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4170680" cy="4670044"/>
            </a:xfrm>
            <a:custGeom>
              <a:avLst/>
              <a:gdLst/>
              <a:ahLst/>
              <a:cxnLst/>
              <a:rect r="r" b="b" t="t" l="l"/>
              <a:pathLst>
                <a:path h="4670044" w="4170680">
                  <a:moveTo>
                    <a:pt x="0" y="127381"/>
                  </a:moveTo>
                  <a:cubicBezTo>
                    <a:pt x="0" y="57023"/>
                    <a:pt x="57023" y="0"/>
                    <a:pt x="127254" y="0"/>
                  </a:cubicBezTo>
                  <a:lnTo>
                    <a:pt x="4043426" y="0"/>
                  </a:lnTo>
                  <a:cubicBezTo>
                    <a:pt x="4113784" y="0"/>
                    <a:pt x="4170680" y="57023"/>
                    <a:pt x="4170680" y="127381"/>
                  </a:cubicBezTo>
                  <a:lnTo>
                    <a:pt x="4170680" y="4542663"/>
                  </a:lnTo>
                  <a:cubicBezTo>
                    <a:pt x="4170680" y="4613021"/>
                    <a:pt x="4113657" y="4670044"/>
                    <a:pt x="4043426" y="4670044"/>
                  </a:cubicBezTo>
                  <a:lnTo>
                    <a:pt x="127254" y="4670044"/>
                  </a:lnTo>
                  <a:cubicBezTo>
                    <a:pt x="57023" y="4670044"/>
                    <a:pt x="0" y="4613021"/>
                    <a:pt x="0" y="454266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183380" cy="4682744"/>
            </a:xfrm>
            <a:custGeom>
              <a:avLst/>
              <a:gdLst/>
              <a:ahLst/>
              <a:cxnLst/>
              <a:rect r="r" b="b" t="t" l="l"/>
              <a:pathLst>
                <a:path h="4682744" w="4183380">
                  <a:moveTo>
                    <a:pt x="0" y="133731"/>
                  </a:moveTo>
                  <a:cubicBezTo>
                    <a:pt x="0" y="59817"/>
                    <a:pt x="59817" y="0"/>
                    <a:pt x="133604" y="0"/>
                  </a:cubicBezTo>
                  <a:lnTo>
                    <a:pt x="4049776" y="0"/>
                  </a:lnTo>
                  <a:lnTo>
                    <a:pt x="4049776" y="6350"/>
                  </a:lnTo>
                  <a:lnTo>
                    <a:pt x="4049776" y="0"/>
                  </a:lnTo>
                  <a:cubicBezTo>
                    <a:pt x="4123563" y="0"/>
                    <a:pt x="4183380" y="59817"/>
                    <a:pt x="4183380" y="133731"/>
                  </a:cubicBezTo>
                  <a:lnTo>
                    <a:pt x="4177030" y="133731"/>
                  </a:lnTo>
                  <a:lnTo>
                    <a:pt x="4183380" y="133731"/>
                  </a:lnTo>
                  <a:lnTo>
                    <a:pt x="4183380" y="4549013"/>
                  </a:lnTo>
                  <a:lnTo>
                    <a:pt x="4177030" y="4549013"/>
                  </a:lnTo>
                  <a:lnTo>
                    <a:pt x="4183380" y="4549013"/>
                  </a:lnTo>
                  <a:cubicBezTo>
                    <a:pt x="4183380" y="4622800"/>
                    <a:pt x="4123563" y="4682744"/>
                    <a:pt x="4049776" y="4682744"/>
                  </a:cubicBezTo>
                  <a:lnTo>
                    <a:pt x="4049776" y="4676394"/>
                  </a:lnTo>
                  <a:lnTo>
                    <a:pt x="4049776" y="4682744"/>
                  </a:lnTo>
                  <a:lnTo>
                    <a:pt x="133604" y="4682744"/>
                  </a:lnTo>
                  <a:lnTo>
                    <a:pt x="133604" y="4676394"/>
                  </a:lnTo>
                  <a:lnTo>
                    <a:pt x="133604" y="4682744"/>
                  </a:lnTo>
                  <a:cubicBezTo>
                    <a:pt x="59817" y="4682744"/>
                    <a:pt x="0" y="4622927"/>
                    <a:pt x="0" y="4549013"/>
                  </a:cubicBezTo>
                  <a:lnTo>
                    <a:pt x="0" y="133731"/>
                  </a:lnTo>
                  <a:lnTo>
                    <a:pt x="6350" y="133731"/>
                  </a:lnTo>
                  <a:lnTo>
                    <a:pt x="0" y="133731"/>
                  </a:lnTo>
                  <a:moveTo>
                    <a:pt x="12700" y="133731"/>
                  </a:moveTo>
                  <a:lnTo>
                    <a:pt x="12700" y="4549013"/>
                  </a:lnTo>
                  <a:lnTo>
                    <a:pt x="6350" y="4549013"/>
                  </a:lnTo>
                  <a:lnTo>
                    <a:pt x="12700" y="4549013"/>
                  </a:lnTo>
                  <a:cubicBezTo>
                    <a:pt x="12700" y="4615815"/>
                    <a:pt x="66802" y="4670044"/>
                    <a:pt x="133604" y="4670044"/>
                  </a:cubicBezTo>
                  <a:lnTo>
                    <a:pt x="4049776" y="4670044"/>
                  </a:lnTo>
                  <a:cubicBezTo>
                    <a:pt x="4116578" y="4670044"/>
                    <a:pt x="4170680" y="4615942"/>
                    <a:pt x="4170680" y="4549013"/>
                  </a:cubicBezTo>
                  <a:lnTo>
                    <a:pt x="4170680" y="133731"/>
                  </a:lnTo>
                  <a:cubicBezTo>
                    <a:pt x="4170680" y="66929"/>
                    <a:pt x="4116578" y="12700"/>
                    <a:pt x="4049776" y="12700"/>
                  </a:cubicBezTo>
                  <a:lnTo>
                    <a:pt x="133604" y="12700"/>
                  </a:lnTo>
                  <a:lnTo>
                    <a:pt x="133604" y="6350"/>
                  </a:lnTo>
                  <a:lnTo>
                    <a:pt x="133604" y="12700"/>
                  </a:lnTo>
                  <a:cubicBezTo>
                    <a:pt x="66802" y="12700"/>
                    <a:pt x="12700" y="66802"/>
                    <a:pt x="12700" y="13373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7890421" y="4471987"/>
            <a:ext cx="2654499" cy="7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Real-Time Data Integration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90421" y="5251848"/>
            <a:ext cx="2654499" cy="153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Incorporate live bank transaction data for more dynamic and up-to-date assessments.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004202" y="4239965"/>
            <a:ext cx="3137595" cy="3512046"/>
            <a:chOff x="0" y="0"/>
            <a:chExt cx="4183460" cy="46827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4170680" cy="4670044"/>
            </a:xfrm>
            <a:custGeom>
              <a:avLst/>
              <a:gdLst/>
              <a:ahLst/>
              <a:cxnLst/>
              <a:rect r="r" b="b" t="t" l="l"/>
              <a:pathLst>
                <a:path h="4670044" w="4170680">
                  <a:moveTo>
                    <a:pt x="0" y="127381"/>
                  </a:moveTo>
                  <a:cubicBezTo>
                    <a:pt x="0" y="57023"/>
                    <a:pt x="57023" y="0"/>
                    <a:pt x="127254" y="0"/>
                  </a:cubicBezTo>
                  <a:lnTo>
                    <a:pt x="4043426" y="0"/>
                  </a:lnTo>
                  <a:cubicBezTo>
                    <a:pt x="4113784" y="0"/>
                    <a:pt x="4170680" y="57023"/>
                    <a:pt x="4170680" y="127381"/>
                  </a:cubicBezTo>
                  <a:lnTo>
                    <a:pt x="4170680" y="4542663"/>
                  </a:lnTo>
                  <a:cubicBezTo>
                    <a:pt x="4170680" y="4613021"/>
                    <a:pt x="4113657" y="4670044"/>
                    <a:pt x="4043426" y="4670044"/>
                  </a:cubicBezTo>
                  <a:lnTo>
                    <a:pt x="127254" y="4670044"/>
                  </a:lnTo>
                  <a:cubicBezTo>
                    <a:pt x="57023" y="4670044"/>
                    <a:pt x="0" y="4613021"/>
                    <a:pt x="0" y="454266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83380" cy="4682744"/>
            </a:xfrm>
            <a:custGeom>
              <a:avLst/>
              <a:gdLst/>
              <a:ahLst/>
              <a:cxnLst/>
              <a:rect r="r" b="b" t="t" l="l"/>
              <a:pathLst>
                <a:path h="4682744" w="4183380">
                  <a:moveTo>
                    <a:pt x="0" y="133731"/>
                  </a:moveTo>
                  <a:cubicBezTo>
                    <a:pt x="0" y="59817"/>
                    <a:pt x="59817" y="0"/>
                    <a:pt x="133604" y="0"/>
                  </a:cubicBezTo>
                  <a:lnTo>
                    <a:pt x="4049776" y="0"/>
                  </a:lnTo>
                  <a:lnTo>
                    <a:pt x="4049776" y="6350"/>
                  </a:lnTo>
                  <a:lnTo>
                    <a:pt x="4049776" y="0"/>
                  </a:lnTo>
                  <a:cubicBezTo>
                    <a:pt x="4123563" y="0"/>
                    <a:pt x="4183380" y="59817"/>
                    <a:pt x="4183380" y="133731"/>
                  </a:cubicBezTo>
                  <a:lnTo>
                    <a:pt x="4177030" y="133731"/>
                  </a:lnTo>
                  <a:lnTo>
                    <a:pt x="4183380" y="133731"/>
                  </a:lnTo>
                  <a:lnTo>
                    <a:pt x="4183380" y="4549013"/>
                  </a:lnTo>
                  <a:lnTo>
                    <a:pt x="4177030" y="4549013"/>
                  </a:lnTo>
                  <a:lnTo>
                    <a:pt x="4183380" y="4549013"/>
                  </a:lnTo>
                  <a:cubicBezTo>
                    <a:pt x="4183380" y="4622800"/>
                    <a:pt x="4123563" y="4682744"/>
                    <a:pt x="4049776" y="4682744"/>
                  </a:cubicBezTo>
                  <a:lnTo>
                    <a:pt x="4049776" y="4676394"/>
                  </a:lnTo>
                  <a:lnTo>
                    <a:pt x="4049776" y="4682744"/>
                  </a:lnTo>
                  <a:lnTo>
                    <a:pt x="133604" y="4682744"/>
                  </a:lnTo>
                  <a:lnTo>
                    <a:pt x="133604" y="4676394"/>
                  </a:lnTo>
                  <a:lnTo>
                    <a:pt x="133604" y="4682744"/>
                  </a:lnTo>
                  <a:cubicBezTo>
                    <a:pt x="59817" y="4682744"/>
                    <a:pt x="0" y="4622927"/>
                    <a:pt x="0" y="4549013"/>
                  </a:cubicBezTo>
                  <a:lnTo>
                    <a:pt x="0" y="133731"/>
                  </a:lnTo>
                  <a:lnTo>
                    <a:pt x="6350" y="133731"/>
                  </a:lnTo>
                  <a:lnTo>
                    <a:pt x="0" y="133731"/>
                  </a:lnTo>
                  <a:moveTo>
                    <a:pt x="12700" y="133731"/>
                  </a:moveTo>
                  <a:lnTo>
                    <a:pt x="12700" y="4549013"/>
                  </a:lnTo>
                  <a:lnTo>
                    <a:pt x="6350" y="4549013"/>
                  </a:lnTo>
                  <a:lnTo>
                    <a:pt x="12700" y="4549013"/>
                  </a:lnTo>
                  <a:cubicBezTo>
                    <a:pt x="12700" y="4615815"/>
                    <a:pt x="66802" y="4670044"/>
                    <a:pt x="133604" y="4670044"/>
                  </a:cubicBezTo>
                  <a:lnTo>
                    <a:pt x="4049776" y="4670044"/>
                  </a:lnTo>
                  <a:cubicBezTo>
                    <a:pt x="4116578" y="4670044"/>
                    <a:pt x="4170680" y="4615942"/>
                    <a:pt x="4170680" y="4549013"/>
                  </a:cubicBezTo>
                  <a:lnTo>
                    <a:pt x="4170680" y="133731"/>
                  </a:lnTo>
                  <a:cubicBezTo>
                    <a:pt x="4170680" y="66929"/>
                    <a:pt x="4116578" y="12700"/>
                    <a:pt x="4049776" y="12700"/>
                  </a:cubicBezTo>
                  <a:lnTo>
                    <a:pt x="133604" y="12700"/>
                  </a:lnTo>
                  <a:lnTo>
                    <a:pt x="133604" y="6350"/>
                  </a:lnTo>
                  <a:lnTo>
                    <a:pt x="133604" y="12700"/>
                  </a:lnTo>
                  <a:cubicBezTo>
                    <a:pt x="66802" y="12700"/>
                    <a:pt x="12700" y="66802"/>
                    <a:pt x="12700" y="13373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11245751" y="4471987"/>
            <a:ext cx="2654499" cy="7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Additional 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45751" y="5251848"/>
            <a:ext cx="2654499" cy="189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Explore behavioral economics data, social media sentiment, and other alternative data sources.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359532" y="4239965"/>
            <a:ext cx="3137595" cy="3512046"/>
            <a:chOff x="0" y="0"/>
            <a:chExt cx="4183460" cy="46827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4170680" cy="4670044"/>
            </a:xfrm>
            <a:custGeom>
              <a:avLst/>
              <a:gdLst/>
              <a:ahLst/>
              <a:cxnLst/>
              <a:rect r="r" b="b" t="t" l="l"/>
              <a:pathLst>
                <a:path h="4670044" w="4170680">
                  <a:moveTo>
                    <a:pt x="0" y="127381"/>
                  </a:moveTo>
                  <a:cubicBezTo>
                    <a:pt x="0" y="57023"/>
                    <a:pt x="57023" y="0"/>
                    <a:pt x="127254" y="0"/>
                  </a:cubicBezTo>
                  <a:lnTo>
                    <a:pt x="4043426" y="0"/>
                  </a:lnTo>
                  <a:cubicBezTo>
                    <a:pt x="4113784" y="0"/>
                    <a:pt x="4170680" y="57023"/>
                    <a:pt x="4170680" y="127381"/>
                  </a:cubicBezTo>
                  <a:lnTo>
                    <a:pt x="4170680" y="4542663"/>
                  </a:lnTo>
                  <a:cubicBezTo>
                    <a:pt x="4170680" y="4613021"/>
                    <a:pt x="4113657" y="4670044"/>
                    <a:pt x="4043426" y="4670044"/>
                  </a:cubicBezTo>
                  <a:lnTo>
                    <a:pt x="127254" y="4670044"/>
                  </a:lnTo>
                  <a:cubicBezTo>
                    <a:pt x="57023" y="4670044"/>
                    <a:pt x="0" y="4613021"/>
                    <a:pt x="0" y="454266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183380" cy="4682744"/>
            </a:xfrm>
            <a:custGeom>
              <a:avLst/>
              <a:gdLst/>
              <a:ahLst/>
              <a:cxnLst/>
              <a:rect r="r" b="b" t="t" l="l"/>
              <a:pathLst>
                <a:path h="4682744" w="4183380">
                  <a:moveTo>
                    <a:pt x="0" y="133731"/>
                  </a:moveTo>
                  <a:cubicBezTo>
                    <a:pt x="0" y="59817"/>
                    <a:pt x="59817" y="0"/>
                    <a:pt x="133604" y="0"/>
                  </a:cubicBezTo>
                  <a:lnTo>
                    <a:pt x="4049776" y="0"/>
                  </a:lnTo>
                  <a:lnTo>
                    <a:pt x="4049776" y="6350"/>
                  </a:lnTo>
                  <a:lnTo>
                    <a:pt x="4049776" y="0"/>
                  </a:lnTo>
                  <a:cubicBezTo>
                    <a:pt x="4123563" y="0"/>
                    <a:pt x="4183380" y="59817"/>
                    <a:pt x="4183380" y="133731"/>
                  </a:cubicBezTo>
                  <a:lnTo>
                    <a:pt x="4177030" y="133731"/>
                  </a:lnTo>
                  <a:lnTo>
                    <a:pt x="4183380" y="133731"/>
                  </a:lnTo>
                  <a:lnTo>
                    <a:pt x="4183380" y="4549013"/>
                  </a:lnTo>
                  <a:lnTo>
                    <a:pt x="4177030" y="4549013"/>
                  </a:lnTo>
                  <a:lnTo>
                    <a:pt x="4183380" y="4549013"/>
                  </a:lnTo>
                  <a:cubicBezTo>
                    <a:pt x="4183380" y="4622800"/>
                    <a:pt x="4123563" y="4682744"/>
                    <a:pt x="4049776" y="4682744"/>
                  </a:cubicBezTo>
                  <a:lnTo>
                    <a:pt x="4049776" y="4676394"/>
                  </a:lnTo>
                  <a:lnTo>
                    <a:pt x="4049776" y="4682744"/>
                  </a:lnTo>
                  <a:lnTo>
                    <a:pt x="133604" y="4682744"/>
                  </a:lnTo>
                  <a:lnTo>
                    <a:pt x="133604" y="4676394"/>
                  </a:lnTo>
                  <a:lnTo>
                    <a:pt x="133604" y="4682744"/>
                  </a:lnTo>
                  <a:cubicBezTo>
                    <a:pt x="59817" y="4682744"/>
                    <a:pt x="0" y="4622927"/>
                    <a:pt x="0" y="4549013"/>
                  </a:cubicBezTo>
                  <a:lnTo>
                    <a:pt x="0" y="133731"/>
                  </a:lnTo>
                  <a:lnTo>
                    <a:pt x="6350" y="133731"/>
                  </a:lnTo>
                  <a:lnTo>
                    <a:pt x="0" y="133731"/>
                  </a:lnTo>
                  <a:moveTo>
                    <a:pt x="12700" y="133731"/>
                  </a:moveTo>
                  <a:lnTo>
                    <a:pt x="12700" y="4549013"/>
                  </a:lnTo>
                  <a:lnTo>
                    <a:pt x="6350" y="4549013"/>
                  </a:lnTo>
                  <a:lnTo>
                    <a:pt x="12700" y="4549013"/>
                  </a:lnTo>
                  <a:cubicBezTo>
                    <a:pt x="12700" y="4615815"/>
                    <a:pt x="66802" y="4670044"/>
                    <a:pt x="133604" y="4670044"/>
                  </a:cubicBezTo>
                  <a:lnTo>
                    <a:pt x="4049776" y="4670044"/>
                  </a:lnTo>
                  <a:cubicBezTo>
                    <a:pt x="4116578" y="4670044"/>
                    <a:pt x="4170680" y="4615942"/>
                    <a:pt x="4170680" y="4549013"/>
                  </a:cubicBezTo>
                  <a:lnTo>
                    <a:pt x="4170680" y="133731"/>
                  </a:lnTo>
                  <a:cubicBezTo>
                    <a:pt x="4170680" y="66929"/>
                    <a:pt x="4116578" y="12700"/>
                    <a:pt x="4049776" y="12700"/>
                  </a:cubicBezTo>
                  <a:lnTo>
                    <a:pt x="133604" y="12700"/>
                  </a:lnTo>
                  <a:lnTo>
                    <a:pt x="133604" y="6350"/>
                  </a:lnTo>
                  <a:lnTo>
                    <a:pt x="133604" y="12700"/>
                  </a:lnTo>
                  <a:cubicBezTo>
                    <a:pt x="66802" y="12700"/>
                    <a:pt x="12700" y="66802"/>
                    <a:pt x="12700" y="13373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14601081" y="4471987"/>
            <a:ext cx="2654499" cy="7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Advanced Model Ensembling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601081" y="5251848"/>
            <a:ext cx="2654499" cy="225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Utilize multiple ML algorithms (e.g., Random Forest, Gradient Boosting) for enhanced predictive power.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648872" y="7969746"/>
            <a:ext cx="9848255" cy="1701999"/>
            <a:chOff x="0" y="0"/>
            <a:chExt cx="13131007" cy="22693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13118337" cy="2256663"/>
            </a:xfrm>
            <a:custGeom>
              <a:avLst/>
              <a:gdLst/>
              <a:ahLst/>
              <a:cxnLst/>
              <a:rect r="r" b="b" t="t" l="l"/>
              <a:pathLst>
                <a:path h="2256663" w="13118337">
                  <a:moveTo>
                    <a:pt x="0" y="127381"/>
                  </a:moveTo>
                  <a:cubicBezTo>
                    <a:pt x="0" y="57023"/>
                    <a:pt x="57277" y="0"/>
                    <a:pt x="127889" y="0"/>
                  </a:cubicBezTo>
                  <a:lnTo>
                    <a:pt x="12990449" y="0"/>
                  </a:lnTo>
                  <a:cubicBezTo>
                    <a:pt x="13061062" y="0"/>
                    <a:pt x="13118337" y="57023"/>
                    <a:pt x="13118337" y="127381"/>
                  </a:cubicBezTo>
                  <a:lnTo>
                    <a:pt x="13118337" y="2129282"/>
                  </a:lnTo>
                  <a:cubicBezTo>
                    <a:pt x="13118337" y="2199640"/>
                    <a:pt x="13061062" y="2256663"/>
                    <a:pt x="12990449" y="2256663"/>
                  </a:cubicBezTo>
                  <a:lnTo>
                    <a:pt x="127889" y="2256663"/>
                  </a:lnTo>
                  <a:cubicBezTo>
                    <a:pt x="57277" y="2256663"/>
                    <a:pt x="0" y="2199640"/>
                    <a:pt x="0" y="212928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131037" cy="2269363"/>
            </a:xfrm>
            <a:custGeom>
              <a:avLst/>
              <a:gdLst/>
              <a:ahLst/>
              <a:cxnLst/>
              <a:rect r="r" b="b" t="t" l="l"/>
              <a:pathLst>
                <a:path h="2269363" w="13131037">
                  <a:moveTo>
                    <a:pt x="0" y="133731"/>
                  </a:moveTo>
                  <a:cubicBezTo>
                    <a:pt x="0" y="59817"/>
                    <a:pt x="60198" y="0"/>
                    <a:pt x="134239" y="0"/>
                  </a:cubicBezTo>
                  <a:lnTo>
                    <a:pt x="12996799" y="0"/>
                  </a:lnTo>
                  <a:lnTo>
                    <a:pt x="12996799" y="6350"/>
                  </a:lnTo>
                  <a:lnTo>
                    <a:pt x="12996799" y="0"/>
                  </a:lnTo>
                  <a:cubicBezTo>
                    <a:pt x="13070967" y="0"/>
                    <a:pt x="13131037" y="59817"/>
                    <a:pt x="13131037" y="133731"/>
                  </a:cubicBezTo>
                  <a:lnTo>
                    <a:pt x="13124687" y="133731"/>
                  </a:lnTo>
                  <a:lnTo>
                    <a:pt x="13131037" y="133731"/>
                  </a:lnTo>
                  <a:lnTo>
                    <a:pt x="13131037" y="2135632"/>
                  </a:lnTo>
                  <a:lnTo>
                    <a:pt x="13124687" y="2135632"/>
                  </a:lnTo>
                  <a:lnTo>
                    <a:pt x="13131037" y="2135632"/>
                  </a:lnTo>
                  <a:cubicBezTo>
                    <a:pt x="13131037" y="2209546"/>
                    <a:pt x="13070839" y="2269363"/>
                    <a:pt x="12996799" y="2269363"/>
                  </a:cubicBezTo>
                  <a:lnTo>
                    <a:pt x="12996799" y="2263013"/>
                  </a:lnTo>
                  <a:lnTo>
                    <a:pt x="12996799" y="2269363"/>
                  </a:lnTo>
                  <a:lnTo>
                    <a:pt x="134239" y="2269363"/>
                  </a:lnTo>
                  <a:lnTo>
                    <a:pt x="134239" y="2263013"/>
                  </a:lnTo>
                  <a:lnTo>
                    <a:pt x="134239" y="2269363"/>
                  </a:lnTo>
                  <a:cubicBezTo>
                    <a:pt x="60198" y="2269363"/>
                    <a:pt x="0" y="2209546"/>
                    <a:pt x="0" y="2135632"/>
                  </a:cubicBezTo>
                  <a:lnTo>
                    <a:pt x="0" y="133731"/>
                  </a:lnTo>
                  <a:lnTo>
                    <a:pt x="6350" y="133731"/>
                  </a:lnTo>
                  <a:lnTo>
                    <a:pt x="0" y="133731"/>
                  </a:lnTo>
                  <a:moveTo>
                    <a:pt x="12700" y="133731"/>
                  </a:moveTo>
                  <a:lnTo>
                    <a:pt x="12700" y="2135632"/>
                  </a:lnTo>
                  <a:lnTo>
                    <a:pt x="6350" y="2135632"/>
                  </a:lnTo>
                  <a:lnTo>
                    <a:pt x="12700" y="2135632"/>
                  </a:lnTo>
                  <a:cubicBezTo>
                    <a:pt x="12700" y="2202434"/>
                    <a:pt x="67056" y="2256663"/>
                    <a:pt x="134239" y="2256663"/>
                  </a:cubicBezTo>
                  <a:lnTo>
                    <a:pt x="12996799" y="2256663"/>
                  </a:lnTo>
                  <a:cubicBezTo>
                    <a:pt x="13063982" y="2256663"/>
                    <a:pt x="13118337" y="2202434"/>
                    <a:pt x="13118337" y="2135632"/>
                  </a:cubicBezTo>
                  <a:lnTo>
                    <a:pt x="13118337" y="133731"/>
                  </a:lnTo>
                  <a:cubicBezTo>
                    <a:pt x="13118337" y="66929"/>
                    <a:pt x="13063982" y="12700"/>
                    <a:pt x="12996799" y="12700"/>
                  </a:cubicBezTo>
                  <a:lnTo>
                    <a:pt x="134239" y="12700"/>
                  </a:lnTo>
                  <a:lnTo>
                    <a:pt x="134239" y="6350"/>
                  </a:lnTo>
                  <a:lnTo>
                    <a:pt x="134239" y="12700"/>
                  </a:lnTo>
                  <a:cubicBezTo>
                    <a:pt x="67056" y="12700"/>
                    <a:pt x="12700" y="66929"/>
                    <a:pt x="12700" y="13373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7890421" y="8201769"/>
            <a:ext cx="4819799" cy="36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Enhanced Security &amp; Explainability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90421" y="8626525"/>
            <a:ext cx="9365159" cy="80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 robust security measures and develop more interpretable AI for regulatory compliance.</a:t>
            </a:r>
          </a:p>
        </p:txBody>
      </p: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4310758" y="9666982"/>
            <a:ext cx="3977243" cy="560431"/>
            <a:chOff x="0" y="0"/>
            <a:chExt cx="5302990" cy="74724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303012" cy="747268"/>
            </a:xfrm>
            <a:custGeom>
              <a:avLst/>
              <a:gdLst/>
              <a:ahLst/>
              <a:cxnLst/>
              <a:rect r="r" b="b" t="t" l="l"/>
              <a:pathLst>
                <a:path h="747268" w="5303012">
                  <a:moveTo>
                    <a:pt x="0" y="0"/>
                  </a:moveTo>
                  <a:lnTo>
                    <a:pt x="5303012" y="0"/>
                  </a:lnTo>
                  <a:lnTo>
                    <a:pt x="5303012" y="747268"/>
                  </a:lnTo>
                  <a:lnTo>
                    <a:pt x="0" y="747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7922" r="0" b="-67919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704975"/>
            <a:ext cx="13965139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 to Loan Approval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100834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Loan approval is the critical process where financial institutions evaluate a borrower's creditworthiness to decide whether to grant a loan. This decision involves assessing various risk factors.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327029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Traditionally, this process is manual, time-consuming, and can be prone to human error and biases.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3188" y="5166271"/>
            <a:ext cx="16341626" cy="3406229"/>
            <a:chOff x="0" y="0"/>
            <a:chExt cx="21788835" cy="45416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25400"/>
              <a:ext cx="21737955" cy="4490847"/>
            </a:xfrm>
            <a:custGeom>
              <a:avLst/>
              <a:gdLst/>
              <a:ahLst/>
              <a:cxnLst/>
              <a:rect r="r" b="b" t="t" l="l"/>
              <a:pathLst>
                <a:path h="4490847" w="21737955">
                  <a:moveTo>
                    <a:pt x="0" y="243840"/>
                  </a:moveTo>
                  <a:cubicBezTo>
                    <a:pt x="0" y="109220"/>
                    <a:pt x="110109" y="0"/>
                    <a:pt x="245999" y="0"/>
                  </a:cubicBezTo>
                  <a:lnTo>
                    <a:pt x="21491956" y="0"/>
                  </a:lnTo>
                  <a:cubicBezTo>
                    <a:pt x="21627846" y="0"/>
                    <a:pt x="21737955" y="109220"/>
                    <a:pt x="21737955" y="243840"/>
                  </a:cubicBezTo>
                  <a:lnTo>
                    <a:pt x="21737955" y="4247007"/>
                  </a:lnTo>
                  <a:cubicBezTo>
                    <a:pt x="21737955" y="4381627"/>
                    <a:pt x="21627846" y="4490847"/>
                    <a:pt x="21491956" y="4490847"/>
                  </a:cubicBezTo>
                  <a:lnTo>
                    <a:pt x="245999" y="4490847"/>
                  </a:lnTo>
                  <a:cubicBezTo>
                    <a:pt x="110109" y="4490847"/>
                    <a:pt x="0" y="4381627"/>
                    <a:pt x="0" y="424700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88755" cy="4541647"/>
            </a:xfrm>
            <a:custGeom>
              <a:avLst/>
              <a:gdLst/>
              <a:ahLst/>
              <a:cxnLst/>
              <a:rect r="r" b="b" t="t" l="l"/>
              <a:pathLst>
                <a:path h="4541647" w="21788755">
                  <a:moveTo>
                    <a:pt x="0" y="269240"/>
                  </a:moveTo>
                  <a:cubicBezTo>
                    <a:pt x="0" y="120396"/>
                    <a:pt x="121793" y="0"/>
                    <a:pt x="271399" y="0"/>
                  </a:cubicBezTo>
                  <a:lnTo>
                    <a:pt x="21517356" y="0"/>
                  </a:lnTo>
                  <a:lnTo>
                    <a:pt x="21517356" y="25400"/>
                  </a:lnTo>
                  <a:lnTo>
                    <a:pt x="21517356" y="0"/>
                  </a:lnTo>
                  <a:cubicBezTo>
                    <a:pt x="21667090" y="0"/>
                    <a:pt x="21788755" y="120396"/>
                    <a:pt x="21788755" y="269240"/>
                  </a:cubicBezTo>
                  <a:lnTo>
                    <a:pt x="21763355" y="269240"/>
                  </a:lnTo>
                  <a:lnTo>
                    <a:pt x="21788755" y="269240"/>
                  </a:lnTo>
                  <a:lnTo>
                    <a:pt x="21788755" y="4272407"/>
                  </a:lnTo>
                  <a:lnTo>
                    <a:pt x="21763355" y="4272407"/>
                  </a:lnTo>
                  <a:lnTo>
                    <a:pt x="21788755" y="4272407"/>
                  </a:lnTo>
                  <a:cubicBezTo>
                    <a:pt x="21788755" y="4421378"/>
                    <a:pt x="21666963" y="4541647"/>
                    <a:pt x="21517356" y="4541647"/>
                  </a:cubicBezTo>
                  <a:lnTo>
                    <a:pt x="21517356" y="4516247"/>
                  </a:lnTo>
                  <a:lnTo>
                    <a:pt x="21517356" y="4541647"/>
                  </a:lnTo>
                  <a:lnTo>
                    <a:pt x="271399" y="4541647"/>
                  </a:lnTo>
                  <a:lnTo>
                    <a:pt x="271399" y="4516247"/>
                  </a:lnTo>
                  <a:lnTo>
                    <a:pt x="271399" y="4541647"/>
                  </a:lnTo>
                  <a:cubicBezTo>
                    <a:pt x="121793" y="4541647"/>
                    <a:pt x="0" y="4421251"/>
                    <a:pt x="0" y="427240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272407"/>
                  </a:lnTo>
                  <a:lnTo>
                    <a:pt x="25400" y="4272407"/>
                  </a:lnTo>
                  <a:lnTo>
                    <a:pt x="50800" y="4272407"/>
                  </a:lnTo>
                  <a:cubicBezTo>
                    <a:pt x="50800" y="4392803"/>
                    <a:pt x="149352" y="4490847"/>
                    <a:pt x="271399" y="4490847"/>
                  </a:cubicBezTo>
                  <a:lnTo>
                    <a:pt x="21517356" y="4490847"/>
                  </a:lnTo>
                  <a:cubicBezTo>
                    <a:pt x="21639403" y="4490847"/>
                    <a:pt x="21737955" y="4392803"/>
                    <a:pt x="21737955" y="4272407"/>
                  </a:cubicBezTo>
                  <a:lnTo>
                    <a:pt x="21737955" y="269240"/>
                  </a:lnTo>
                  <a:cubicBezTo>
                    <a:pt x="21737955" y="148844"/>
                    <a:pt x="21639403" y="50800"/>
                    <a:pt x="21517356" y="50800"/>
                  </a:cubicBezTo>
                  <a:lnTo>
                    <a:pt x="271399" y="50800"/>
                  </a:lnTo>
                  <a:lnTo>
                    <a:pt x="271399" y="25400"/>
                  </a:lnTo>
                  <a:lnTo>
                    <a:pt x="271399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54138" y="5185321"/>
            <a:ext cx="152400" cy="3368129"/>
            <a:chOff x="0" y="0"/>
            <a:chExt cx="203200" cy="4490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200" cy="4490847"/>
            </a:xfrm>
            <a:custGeom>
              <a:avLst/>
              <a:gdLst/>
              <a:ahLst/>
              <a:cxnLst/>
              <a:rect r="r" b="b" t="t" l="l"/>
              <a:pathLst>
                <a:path h="4490847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389247"/>
                  </a:lnTo>
                  <a:cubicBezTo>
                    <a:pt x="203200" y="4445381"/>
                    <a:pt x="157734" y="4490847"/>
                    <a:pt x="101600" y="4490847"/>
                  </a:cubicBezTo>
                  <a:cubicBezTo>
                    <a:pt x="45466" y="4490847"/>
                    <a:pt x="0" y="4445381"/>
                    <a:pt x="0" y="4389247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428155" y="5487889"/>
            <a:ext cx="35568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Why Banks Need 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8155" y="6034236"/>
            <a:ext cx="1554599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Faster Decisions: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Machine learning models can process vast amounts of data in seconds.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8155" y="6586984"/>
            <a:ext cx="1554599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Increased Accuracy: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ML algorithms identify complex patterns that human evaluators might miss.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8155" y="7139731"/>
            <a:ext cx="1554599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Reduced Bias: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Objective algorithms can minimize human bias in lending decisions.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8155" y="7692479"/>
            <a:ext cx="1554599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Enhanced Efficiency: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Automates repetitive tasks, freeing up staff for more complex cases.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310758" y="8827200"/>
            <a:ext cx="3977243" cy="1321779"/>
            <a:chOff x="0" y="0"/>
            <a:chExt cx="5302990" cy="17623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303012" cy="1762379"/>
            </a:xfrm>
            <a:custGeom>
              <a:avLst/>
              <a:gdLst/>
              <a:ahLst/>
              <a:cxnLst/>
              <a:rect r="r" b="b" t="t" l="l"/>
              <a:pathLst>
                <a:path h="1762379" w="5303012">
                  <a:moveTo>
                    <a:pt x="0" y="0"/>
                  </a:moveTo>
                  <a:lnTo>
                    <a:pt x="5303012" y="0"/>
                  </a:lnTo>
                  <a:lnTo>
                    <a:pt x="5303012" y="1762379"/>
                  </a:lnTo>
                  <a:lnTo>
                    <a:pt x="0" y="1762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59222"/>
            <a:ext cx="13935670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Problem with Manual Loan Approval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413247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Manual loan approval processes are often plagued by several inefficiencies, leading to lost opportunities and increased risk for financial institutions.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3720405"/>
            <a:ext cx="5254973" cy="4157216"/>
            <a:chOff x="0" y="0"/>
            <a:chExt cx="7006630" cy="55429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993890" cy="5530215"/>
            </a:xfrm>
            <a:custGeom>
              <a:avLst/>
              <a:gdLst/>
              <a:ahLst/>
              <a:cxnLst/>
              <a:rect r="r" b="b" t="t" l="l"/>
              <a:pathLst>
                <a:path h="5530215" w="6993890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06717" cy="5542915"/>
            </a:xfrm>
            <a:custGeom>
              <a:avLst/>
              <a:gdLst/>
              <a:ahLst/>
              <a:cxnLst/>
              <a:rect r="r" b="b" t="t" l="l"/>
              <a:pathLst>
                <a:path h="5542915" w="7006717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85280" y="4018210"/>
            <a:ext cx="850552" cy="850552"/>
            <a:chOff x="0" y="0"/>
            <a:chExt cx="1134070" cy="1134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1519238" y="425202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7" y="0"/>
                </a:lnTo>
                <a:lnTo>
                  <a:pt x="382637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0975" r="0" b="-1097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5280" y="513323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Slow 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280" y="5679579"/>
            <a:ext cx="465936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Traditional methods involve extensive paperwork and human review, leading to significant delays in loan disbursement.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16440" y="3720405"/>
            <a:ext cx="5254973" cy="4157216"/>
            <a:chOff x="0" y="0"/>
            <a:chExt cx="7006630" cy="55429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993890" cy="5530215"/>
            </a:xfrm>
            <a:custGeom>
              <a:avLst/>
              <a:gdLst/>
              <a:ahLst/>
              <a:cxnLst/>
              <a:rect r="r" b="b" t="t" l="l"/>
              <a:pathLst>
                <a:path h="5530215" w="6993890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06717" cy="5542915"/>
            </a:xfrm>
            <a:custGeom>
              <a:avLst/>
              <a:gdLst/>
              <a:ahLst/>
              <a:cxnLst/>
              <a:rect r="r" b="b" t="t" l="l"/>
              <a:pathLst>
                <a:path h="5542915" w="7006717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6814245" y="4018210"/>
            <a:ext cx="850552" cy="850552"/>
            <a:chOff x="0" y="0"/>
            <a:chExt cx="1134070" cy="11340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7048202" y="425202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814245" y="513323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Error-Prone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14245" y="5679579"/>
            <a:ext cx="465936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Human oversight can lead to inconsistencies and errors in data entry and risk assessment.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45404" y="3720405"/>
            <a:ext cx="5254973" cy="4157216"/>
            <a:chOff x="0" y="0"/>
            <a:chExt cx="7006630" cy="55429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6993890" cy="5530215"/>
            </a:xfrm>
            <a:custGeom>
              <a:avLst/>
              <a:gdLst/>
              <a:ahLst/>
              <a:cxnLst/>
              <a:rect r="r" b="b" t="t" l="l"/>
              <a:pathLst>
                <a:path h="5530215" w="6993890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06717" cy="5542915"/>
            </a:xfrm>
            <a:custGeom>
              <a:avLst/>
              <a:gdLst/>
              <a:ahLst/>
              <a:cxnLst/>
              <a:rect r="r" b="b" t="t" l="l"/>
              <a:pathLst>
                <a:path h="5542915" w="7006717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2343210" y="4018210"/>
            <a:ext cx="850553" cy="850552"/>
            <a:chOff x="0" y="0"/>
            <a:chExt cx="1134070" cy="11340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2577167" y="425202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19" t="0" r="-1219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343210" y="513323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Inherent Biases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43210" y="5679579"/>
            <a:ext cx="465936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Subjectivity in decision-making can result in unfair lending practices and regulatory issues.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2238" y="8106072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project addresses these issues by developing an automated, machine learning-driven system for more reliable and efficient loan approval.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42842" y="12842"/>
            <a:ext cx="6858000" cy="10293995"/>
            <a:chOff x="0" y="0"/>
            <a:chExt cx="9144000" cy="1372532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25271"/>
            </a:xfrm>
            <a:custGeom>
              <a:avLst/>
              <a:gdLst/>
              <a:ahLst/>
              <a:cxnLst/>
              <a:rect r="r" b="b" t="t" l="l"/>
              <a:pathLst>
                <a:path h="13725271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5271"/>
                  </a:lnTo>
                  <a:lnTo>
                    <a:pt x="0" y="13725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" r="0" b="-1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62595" y="580132"/>
            <a:ext cx="5448002" cy="70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595" y="1549896"/>
            <a:ext cx="9904810" cy="7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primary goal is to leverage machine learning to revolutionize the loan approval process, making it more efficient and equitable.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57833" y="2544515"/>
            <a:ext cx="9914335" cy="1632496"/>
            <a:chOff x="0" y="0"/>
            <a:chExt cx="13219113" cy="21766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3206476" cy="2163953"/>
            </a:xfrm>
            <a:custGeom>
              <a:avLst/>
              <a:gdLst/>
              <a:ahLst/>
              <a:cxnLst/>
              <a:rect r="r" b="b" t="t" l="l"/>
              <a:pathLst>
                <a:path h="2163953" w="13206476">
                  <a:moveTo>
                    <a:pt x="0" y="122047"/>
                  </a:moveTo>
                  <a:cubicBezTo>
                    <a:pt x="0" y="54610"/>
                    <a:pt x="54864" y="0"/>
                    <a:pt x="122682" y="0"/>
                  </a:cubicBezTo>
                  <a:lnTo>
                    <a:pt x="13083794" y="0"/>
                  </a:lnTo>
                  <a:cubicBezTo>
                    <a:pt x="13151484" y="0"/>
                    <a:pt x="13206476" y="54610"/>
                    <a:pt x="13206476" y="122047"/>
                  </a:cubicBezTo>
                  <a:lnTo>
                    <a:pt x="13206476" y="2041906"/>
                  </a:lnTo>
                  <a:cubicBezTo>
                    <a:pt x="13206476" y="2109343"/>
                    <a:pt x="13151611" y="2163953"/>
                    <a:pt x="13083794" y="2163953"/>
                  </a:cubicBezTo>
                  <a:lnTo>
                    <a:pt x="122682" y="2163953"/>
                  </a:lnTo>
                  <a:cubicBezTo>
                    <a:pt x="54991" y="2163953"/>
                    <a:pt x="0" y="2109343"/>
                    <a:pt x="0" y="204190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19176" cy="2176653"/>
            </a:xfrm>
            <a:custGeom>
              <a:avLst/>
              <a:gdLst/>
              <a:ahLst/>
              <a:cxnLst/>
              <a:rect r="r" b="b" t="t" l="l"/>
              <a:pathLst>
                <a:path h="2176653" w="13219176">
                  <a:moveTo>
                    <a:pt x="0" y="128397"/>
                  </a:moveTo>
                  <a:cubicBezTo>
                    <a:pt x="0" y="57404"/>
                    <a:pt x="57785" y="0"/>
                    <a:pt x="129032" y="0"/>
                  </a:cubicBezTo>
                  <a:lnTo>
                    <a:pt x="13090144" y="0"/>
                  </a:lnTo>
                  <a:lnTo>
                    <a:pt x="13090144" y="6350"/>
                  </a:lnTo>
                  <a:lnTo>
                    <a:pt x="13090144" y="0"/>
                  </a:lnTo>
                  <a:cubicBezTo>
                    <a:pt x="13161390" y="0"/>
                    <a:pt x="13219176" y="57404"/>
                    <a:pt x="13219176" y="128397"/>
                  </a:cubicBezTo>
                  <a:lnTo>
                    <a:pt x="13212826" y="128397"/>
                  </a:lnTo>
                  <a:lnTo>
                    <a:pt x="13219176" y="128397"/>
                  </a:lnTo>
                  <a:lnTo>
                    <a:pt x="13219176" y="2048256"/>
                  </a:lnTo>
                  <a:lnTo>
                    <a:pt x="13212826" y="2048256"/>
                  </a:lnTo>
                  <a:lnTo>
                    <a:pt x="13219176" y="2048256"/>
                  </a:lnTo>
                  <a:cubicBezTo>
                    <a:pt x="13219176" y="2119122"/>
                    <a:pt x="13161390" y="2176653"/>
                    <a:pt x="13090144" y="2176653"/>
                  </a:cubicBezTo>
                  <a:lnTo>
                    <a:pt x="13090144" y="2170303"/>
                  </a:lnTo>
                  <a:lnTo>
                    <a:pt x="13090144" y="2176653"/>
                  </a:lnTo>
                  <a:lnTo>
                    <a:pt x="129032" y="2176653"/>
                  </a:lnTo>
                  <a:lnTo>
                    <a:pt x="129032" y="2170303"/>
                  </a:lnTo>
                  <a:lnTo>
                    <a:pt x="129032" y="2176653"/>
                  </a:lnTo>
                  <a:cubicBezTo>
                    <a:pt x="57785" y="2176653"/>
                    <a:pt x="0" y="2119249"/>
                    <a:pt x="0" y="2048256"/>
                  </a:cubicBezTo>
                  <a:lnTo>
                    <a:pt x="0" y="128397"/>
                  </a:lnTo>
                  <a:lnTo>
                    <a:pt x="6350" y="128397"/>
                  </a:lnTo>
                  <a:lnTo>
                    <a:pt x="0" y="128397"/>
                  </a:lnTo>
                  <a:moveTo>
                    <a:pt x="12700" y="128397"/>
                  </a:moveTo>
                  <a:lnTo>
                    <a:pt x="12700" y="2048256"/>
                  </a:lnTo>
                  <a:lnTo>
                    <a:pt x="6350" y="2048256"/>
                  </a:lnTo>
                  <a:lnTo>
                    <a:pt x="12700" y="2048256"/>
                  </a:lnTo>
                  <a:cubicBezTo>
                    <a:pt x="12700" y="2112137"/>
                    <a:pt x="64770" y="2163953"/>
                    <a:pt x="129032" y="2163953"/>
                  </a:cubicBezTo>
                  <a:lnTo>
                    <a:pt x="13090144" y="2163953"/>
                  </a:lnTo>
                  <a:cubicBezTo>
                    <a:pt x="13154406" y="2163953"/>
                    <a:pt x="13206476" y="2112137"/>
                    <a:pt x="13206476" y="2048256"/>
                  </a:cubicBezTo>
                  <a:lnTo>
                    <a:pt x="13206476" y="128397"/>
                  </a:lnTo>
                  <a:cubicBezTo>
                    <a:pt x="13206476" y="64516"/>
                    <a:pt x="13154406" y="12700"/>
                    <a:pt x="13090144" y="12700"/>
                  </a:cubicBezTo>
                  <a:lnTo>
                    <a:pt x="129032" y="12700"/>
                  </a:lnTo>
                  <a:lnTo>
                    <a:pt x="129032" y="6350"/>
                  </a:lnTo>
                  <a:lnTo>
                    <a:pt x="129032" y="12700"/>
                  </a:lnTo>
                  <a:cubicBezTo>
                    <a:pt x="64770" y="12700"/>
                    <a:pt x="12700" y="64516"/>
                    <a:pt x="12700" y="128397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990005" y="2767161"/>
            <a:ext cx="3135065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Analyze Customer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0005" y="3190577"/>
            <a:ext cx="9449991" cy="7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thoroughly examine diverse customer information, identifying key factors influencing loan repayment capabilities.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57833" y="4385370"/>
            <a:ext cx="9914335" cy="1632496"/>
            <a:chOff x="0" y="0"/>
            <a:chExt cx="13219113" cy="21766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3206476" cy="2163953"/>
            </a:xfrm>
            <a:custGeom>
              <a:avLst/>
              <a:gdLst/>
              <a:ahLst/>
              <a:cxnLst/>
              <a:rect r="r" b="b" t="t" l="l"/>
              <a:pathLst>
                <a:path h="2163953" w="13206476">
                  <a:moveTo>
                    <a:pt x="0" y="122047"/>
                  </a:moveTo>
                  <a:cubicBezTo>
                    <a:pt x="0" y="54610"/>
                    <a:pt x="54864" y="0"/>
                    <a:pt x="122682" y="0"/>
                  </a:cubicBezTo>
                  <a:lnTo>
                    <a:pt x="13083794" y="0"/>
                  </a:lnTo>
                  <a:cubicBezTo>
                    <a:pt x="13151484" y="0"/>
                    <a:pt x="13206476" y="54610"/>
                    <a:pt x="13206476" y="122047"/>
                  </a:cubicBezTo>
                  <a:lnTo>
                    <a:pt x="13206476" y="2041906"/>
                  </a:lnTo>
                  <a:cubicBezTo>
                    <a:pt x="13206476" y="2109343"/>
                    <a:pt x="13151611" y="2163953"/>
                    <a:pt x="13083794" y="2163953"/>
                  </a:cubicBezTo>
                  <a:lnTo>
                    <a:pt x="122682" y="2163953"/>
                  </a:lnTo>
                  <a:cubicBezTo>
                    <a:pt x="54991" y="2163953"/>
                    <a:pt x="0" y="2109343"/>
                    <a:pt x="0" y="204190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19176" cy="2176653"/>
            </a:xfrm>
            <a:custGeom>
              <a:avLst/>
              <a:gdLst/>
              <a:ahLst/>
              <a:cxnLst/>
              <a:rect r="r" b="b" t="t" l="l"/>
              <a:pathLst>
                <a:path h="2176653" w="13219176">
                  <a:moveTo>
                    <a:pt x="0" y="128397"/>
                  </a:moveTo>
                  <a:cubicBezTo>
                    <a:pt x="0" y="57404"/>
                    <a:pt x="57785" y="0"/>
                    <a:pt x="129032" y="0"/>
                  </a:cubicBezTo>
                  <a:lnTo>
                    <a:pt x="13090144" y="0"/>
                  </a:lnTo>
                  <a:lnTo>
                    <a:pt x="13090144" y="6350"/>
                  </a:lnTo>
                  <a:lnTo>
                    <a:pt x="13090144" y="0"/>
                  </a:lnTo>
                  <a:cubicBezTo>
                    <a:pt x="13161390" y="0"/>
                    <a:pt x="13219176" y="57404"/>
                    <a:pt x="13219176" y="128397"/>
                  </a:cubicBezTo>
                  <a:lnTo>
                    <a:pt x="13212826" y="128397"/>
                  </a:lnTo>
                  <a:lnTo>
                    <a:pt x="13219176" y="128397"/>
                  </a:lnTo>
                  <a:lnTo>
                    <a:pt x="13219176" y="2048256"/>
                  </a:lnTo>
                  <a:lnTo>
                    <a:pt x="13212826" y="2048256"/>
                  </a:lnTo>
                  <a:lnTo>
                    <a:pt x="13219176" y="2048256"/>
                  </a:lnTo>
                  <a:cubicBezTo>
                    <a:pt x="13219176" y="2119122"/>
                    <a:pt x="13161390" y="2176653"/>
                    <a:pt x="13090144" y="2176653"/>
                  </a:cubicBezTo>
                  <a:lnTo>
                    <a:pt x="13090144" y="2170303"/>
                  </a:lnTo>
                  <a:lnTo>
                    <a:pt x="13090144" y="2176653"/>
                  </a:lnTo>
                  <a:lnTo>
                    <a:pt x="129032" y="2176653"/>
                  </a:lnTo>
                  <a:lnTo>
                    <a:pt x="129032" y="2170303"/>
                  </a:lnTo>
                  <a:lnTo>
                    <a:pt x="129032" y="2176653"/>
                  </a:lnTo>
                  <a:cubicBezTo>
                    <a:pt x="57785" y="2176653"/>
                    <a:pt x="0" y="2119249"/>
                    <a:pt x="0" y="2048256"/>
                  </a:cubicBezTo>
                  <a:lnTo>
                    <a:pt x="0" y="128397"/>
                  </a:lnTo>
                  <a:lnTo>
                    <a:pt x="6350" y="128397"/>
                  </a:lnTo>
                  <a:lnTo>
                    <a:pt x="0" y="128397"/>
                  </a:lnTo>
                  <a:moveTo>
                    <a:pt x="12700" y="128397"/>
                  </a:moveTo>
                  <a:lnTo>
                    <a:pt x="12700" y="2048256"/>
                  </a:lnTo>
                  <a:lnTo>
                    <a:pt x="6350" y="2048256"/>
                  </a:lnTo>
                  <a:lnTo>
                    <a:pt x="12700" y="2048256"/>
                  </a:lnTo>
                  <a:cubicBezTo>
                    <a:pt x="12700" y="2112137"/>
                    <a:pt x="64770" y="2163953"/>
                    <a:pt x="129032" y="2163953"/>
                  </a:cubicBezTo>
                  <a:lnTo>
                    <a:pt x="13090144" y="2163953"/>
                  </a:lnTo>
                  <a:cubicBezTo>
                    <a:pt x="13154406" y="2163953"/>
                    <a:pt x="13206476" y="2112137"/>
                    <a:pt x="13206476" y="2048256"/>
                  </a:cubicBezTo>
                  <a:lnTo>
                    <a:pt x="13206476" y="128397"/>
                  </a:lnTo>
                  <a:cubicBezTo>
                    <a:pt x="13206476" y="64516"/>
                    <a:pt x="13154406" y="12700"/>
                    <a:pt x="13090144" y="12700"/>
                  </a:cubicBezTo>
                  <a:lnTo>
                    <a:pt x="129032" y="12700"/>
                  </a:lnTo>
                  <a:lnTo>
                    <a:pt x="129032" y="6350"/>
                  </a:lnTo>
                  <a:lnTo>
                    <a:pt x="129032" y="12700"/>
                  </a:lnTo>
                  <a:cubicBezTo>
                    <a:pt x="64770" y="12700"/>
                    <a:pt x="12700" y="64516"/>
                    <a:pt x="12700" y="128397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990005" y="4608016"/>
            <a:ext cx="2949029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Predict Loan Eligibility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0005" y="5031432"/>
            <a:ext cx="9449991" cy="7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develop a robust predictive model that accurately assesses loan applicant eligibility based on historical data.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57833" y="6226225"/>
            <a:ext cx="9914335" cy="1632496"/>
            <a:chOff x="0" y="0"/>
            <a:chExt cx="13219113" cy="217666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3206476" cy="2163953"/>
            </a:xfrm>
            <a:custGeom>
              <a:avLst/>
              <a:gdLst/>
              <a:ahLst/>
              <a:cxnLst/>
              <a:rect r="r" b="b" t="t" l="l"/>
              <a:pathLst>
                <a:path h="2163953" w="13206476">
                  <a:moveTo>
                    <a:pt x="0" y="122047"/>
                  </a:moveTo>
                  <a:cubicBezTo>
                    <a:pt x="0" y="54610"/>
                    <a:pt x="54864" y="0"/>
                    <a:pt x="122682" y="0"/>
                  </a:cubicBezTo>
                  <a:lnTo>
                    <a:pt x="13083794" y="0"/>
                  </a:lnTo>
                  <a:cubicBezTo>
                    <a:pt x="13151484" y="0"/>
                    <a:pt x="13206476" y="54610"/>
                    <a:pt x="13206476" y="122047"/>
                  </a:cubicBezTo>
                  <a:lnTo>
                    <a:pt x="13206476" y="2041906"/>
                  </a:lnTo>
                  <a:cubicBezTo>
                    <a:pt x="13206476" y="2109343"/>
                    <a:pt x="13151611" y="2163953"/>
                    <a:pt x="13083794" y="2163953"/>
                  </a:cubicBezTo>
                  <a:lnTo>
                    <a:pt x="122682" y="2163953"/>
                  </a:lnTo>
                  <a:cubicBezTo>
                    <a:pt x="54991" y="2163953"/>
                    <a:pt x="0" y="2109343"/>
                    <a:pt x="0" y="204190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219176" cy="2176653"/>
            </a:xfrm>
            <a:custGeom>
              <a:avLst/>
              <a:gdLst/>
              <a:ahLst/>
              <a:cxnLst/>
              <a:rect r="r" b="b" t="t" l="l"/>
              <a:pathLst>
                <a:path h="2176653" w="13219176">
                  <a:moveTo>
                    <a:pt x="0" y="128397"/>
                  </a:moveTo>
                  <a:cubicBezTo>
                    <a:pt x="0" y="57404"/>
                    <a:pt x="57785" y="0"/>
                    <a:pt x="129032" y="0"/>
                  </a:cubicBezTo>
                  <a:lnTo>
                    <a:pt x="13090144" y="0"/>
                  </a:lnTo>
                  <a:lnTo>
                    <a:pt x="13090144" y="6350"/>
                  </a:lnTo>
                  <a:lnTo>
                    <a:pt x="13090144" y="0"/>
                  </a:lnTo>
                  <a:cubicBezTo>
                    <a:pt x="13161390" y="0"/>
                    <a:pt x="13219176" y="57404"/>
                    <a:pt x="13219176" y="128397"/>
                  </a:cubicBezTo>
                  <a:lnTo>
                    <a:pt x="13212826" y="128397"/>
                  </a:lnTo>
                  <a:lnTo>
                    <a:pt x="13219176" y="128397"/>
                  </a:lnTo>
                  <a:lnTo>
                    <a:pt x="13219176" y="2048256"/>
                  </a:lnTo>
                  <a:lnTo>
                    <a:pt x="13212826" y="2048256"/>
                  </a:lnTo>
                  <a:lnTo>
                    <a:pt x="13219176" y="2048256"/>
                  </a:lnTo>
                  <a:cubicBezTo>
                    <a:pt x="13219176" y="2119122"/>
                    <a:pt x="13161390" y="2176653"/>
                    <a:pt x="13090144" y="2176653"/>
                  </a:cubicBezTo>
                  <a:lnTo>
                    <a:pt x="13090144" y="2170303"/>
                  </a:lnTo>
                  <a:lnTo>
                    <a:pt x="13090144" y="2176653"/>
                  </a:lnTo>
                  <a:lnTo>
                    <a:pt x="129032" y="2176653"/>
                  </a:lnTo>
                  <a:lnTo>
                    <a:pt x="129032" y="2170303"/>
                  </a:lnTo>
                  <a:lnTo>
                    <a:pt x="129032" y="2176653"/>
                  </a:lnTo>
                  <a:cubicBezTo>
                    <a:pt x="57785" y="2176653"/>
                    <a:pt x="0" y="2119249"/>
                    <a:pt x="0" y="2048256"/>
                  </a:cubicBezTo>
                  <a:lnTo>
                    <a:pt x="0" y="128397"/>
                  </a:lnTo>
                  <a:lnTo>
                    <a:pt x="6350" y="128397"/>
                  </a:lnTo>
                  <a:lnTo>
                    <a:pt x="0" y="128397"/>
                  </a:lnTo>
                  <a:moveTo>
                    <a:pt x="12700" y="128397"/>
                  </a:moveTo>
                  <a:lnTo>
                    <a:pt x="12700" y="2048256"/>
                  </a:lnTo>
                  <a:lnTo>
                    <a:pt x="6350" y="2048256"/>
                  </a:lnTo>
                  <a:lnTo>
                    <a:pt x="12700" y="2048256"/>
                  </a:lnTo>
                  <a:cubicBezTo>
                    <a:pt x="12700" y="2112137"/>
                    <a:pt x="64770" y="2163953"/>
                    <a:pt x="129032" y="2163953"/>
                  </a:cubicBezTo>
                  <a:lnTo>
                    <a:pt x="13090144" y="2163953"/>
                  </a:lnTo>
                  <a:cubicBezTo>
                    <a:pt x="13154406" y="2163953"/>
                    <a:pt x="13206476" y="2112137"/>
                    <a:pt x="13206476" y="2048256"/>
                  </a:cubicBezTo>
                  <a:lnTo>
                    <a:pt x="13206476" y="128397"/>
                  </a:lnTo>
                  <a:cubicBezTo>
                    <a:pt x="13206476" y="64516"/>
                    <a:pt x="13154406" y="12700"/>
                    <a:pt x="13090144" y="12700"/>
                  </a:cubicBezTo>
                  <a:lnTo>
                    <a:pt x="129032" y="12700"/>
                  </a:lnTo>
                  <a:lnTo>
                    <a:pt x="129032" y="6350"/>
                  </a:lnTo>
                  <a:lnTo>
                    <a:pt x="129032" y="12700"/>
                  </a:lnTo>
                  <a:cubicBezTo>
                    <a:pt x="64770" y="12700"/>
                    <a:pt x="12700" y="64516"/>
                    <a:pt x="12700" y="128397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90005" y="6448871"/>
            <a:ext cx="2860030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Reduce Manual Effort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0005" y="6872287"/>
            <a:ext cx="9449991" cy="7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automate a significant portion of the loan assessment, thereby minimizing human intervention and operational costs.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57833" y="8067080"/>
            <a:ext cx="9914335" cy="1632496"/>
            <a:chOff x="0" y="0"/>
            <a:chExt cx="13219113" cy="21766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3206476" cy="2163953"/>
            </a:xfrm>
            <a:custGeom>
              <a:avLst/>
              <a:gdLst/>
              <a:ahLst/>
              <a:cxnLst/>
              <a:rect r="r" b="b" t="t" l="l"/>
              <a:pathLst>
                <a:path h="2163953" w="13206476">
                  <a:moveTo>
                    <a:pt x="0" y="122047"/>
                  </a:moveTo>
                  <a:cubicBezTo>
                    <a:pt x="0" y="54610"/>
                    <a:pt x="54864" y="0"/>
                    <a:pt x="122682" y="0"/>
                  </a:cubicBezTo>
                  <a:lnTo>
                    <a:pt x="13083794" y="0"/>
                  </a:lnTo>
                  <a:cubicBezTo>
                    <a:pt x="13151484" y="0"/>
                    <a:pt x="13206476" y="54610"/>
                    <a:pt x="13206476" y="122047"/>
                  </a:cubicBezTo>
                  <a:lnTo>
                    <a:pt x="13206476" y="2041906"/>
                  </a:lnTo>
                  <a:cubicBezTo>
                    <a:pt x="13206476" y="2109343"/>
                    <a:pt x="13151611" y="2163953"/>
                    <a:pt x="13083794" y="2163953"/>
                  </a:cubicBezTo>
                  <a:lnTo>
                    <a:pt x="122682" y="2163953"/>
                  </a:lnTo>
                  <a:cubicBezTo>
                    <a:pt x="54991" y="2163953"/>
                    <a:pt x="0" y="2109343"/>
                    <a:pt x="0" y="204190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219176" cy="2176653"/>
            </a:xfrm>
            <a:custGeom>
              <a:avLst/>
              <a:gdLst/>
              <a:ahLst/>
              <a:cxnLst/>
              <a:rect r="r" b="b" t="t" l="l"/>
              <a:pathLst>
                <a:path h="2176653" w="13219176">
                  <a:moveTo>
                    <a:pt x="0" y="128397"/>
                  </a:moveTo>
                  <a:cubicBezTo>
                    <a:pt x="0" y="57404"/>
                    <a:pt x="57785" y="0"/>
                    <a:pt x="129032" y="0"/>
                  </a:cubicBezTo>
                  <a:lnTo>
                    <a:pt x="13090144" y="0"/>
                  </a:lnTo>
                  <a:lnTo>
                    <a:pt x="13090144" y="6350"/>
                  </a:lnTo>
                  <a:lnTo>
                    <a:pt x="13090144" y="0"/>
                  </a:lnTo>
                  <a:cubicBezTo>
                    <a:pt x="13161390" y="0"/>
                    <a:pt x="13219176" y="57404"/>
                    <a:pt x="13219176" y="128397"/>
                  </a:cubicBezTo>
                  <a:lnTo>
                    <a:pt x="13212826" y="128397"/>
                  </a:lnTo>
                  <a:lnTo>
                    <a:pt x="13219176" y="128397"/>
                  </a:lnTo>
                  <a:lnTo>
                    <a:pt x="13219176" y="2048256"/>
                  </a:lnTo>
                  <a:lnTo>
                    <a:pt x="13212826" y="2048256"/>
                  </a:lnTo>
                  <a:lnTo>
                    <a:pt x="13219176" y="2048256"/>
                  </a:lnTo>
                  <a:cubicBezTo>
                    <a:pt x="13219176" y="2119122"/>
                    <a:pt x="13161390" y="2176653"/>
                    <a:pt x="13090144" y="2176653"/>
                  </a:cubicBezTo>
                  <a:lnTo>
                    <a:pt x="13090144" y="2170303"/>
                  </a:lnTo>
                  <a:lnTo>
                    <a:pt x="13090144" y="2176653"/>
                  </a:lnTo>
                  <a:lnTo>
                    <a:pt x="129032" y="2176653"/>
                  </a:lnTo>
                  <a:lnTo>
                    <a:pt x="129032" y="2170303"/>
                  </a:lnTo>
                  <a:lnTo>
                    <a:pt x="129032" y="2176653"/>
                  </a:lnTo>
                  <a:cubicBezTo>
                    <a:pt x="57785" y="2176653"/>
                    <a:pt x="0" y="2119249"/>
                    <a:pt x="0" y="2048256"/>
                  </a:cubicBezTo>
                  <a:lnTo>
                    <a:pt x="0" y="128397"/>
                  </a:lnTo>
                  <a:lnTo>
                    <a:pt x="6350" y="128397"/>
                  </a:lnTo>
                  <a:lnTo>
                    <a:pt x="0" y="128397"/>
                  </a:lnTo>
                  <a:moveTo>
                    <a:pt x="12700" y="128397"/>
                  </a:moveTo>
                  <a:lnTo>
                    <a:pt x="12700" y="2048256"/>
                  </a:lnTo>
                  <a:lnTo>
                    <a:pt x="6350" y="2048256"/>
                  </a:lnTo>
                  <a:lnTo>
                    <a:pt x="12700" y="2048256"/>
                  </a:lnTo>
                  <a:cubicBezTo>
                    <a:pt x="12700" y="2112137"/>
                    <a:pt x="64770" y="2163953"/>
                    <a:pt x="129032" y="2163953"/>
                  </a:cubicBezTo>
                  <a:lnTo>
                    <a:pt x="13090144" y="2163953"/>
                  </a:lnTo>
                  <a:cubicBezTo>
                    <a:pt x="13154406" y="2163953"/>
                    <a:pt x="13206476" y="2112137"/>
                    <a:pt x="13206476" y="2048256"/>
                  </a:cubicBezTo>
                  <a:lnTo>
                    <a:pt x="13206476" y="128397"/>
                  </a:lnTo>
                  <a:cubicBezTo>
                    <a:pt x="13206476" y="64516"/>
                    <a:pt x="13154406" y="12700"/>
                    <a:pt x="13090144" y="12700"/>
                  </a:cubicBezTo>
                  <a:lnTo>
                    <a:pt x="129032" y="12700"/>
                  </a:lnTo>
                  <a:lnTo>
                    <a:pt x="129032" y="6350"/>
                  </a:lnTo>
                  <a:lnTo>
                    <a:pt x="129032" y="12700"/>
                  </a:lnTo>
                  <a:cubicBezTo>
                    <a:pt x="64770" y="12700"/>
                    <a:pt x="12700" y="64516"/>
                    <a:pt x="12700" y="128397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990005" y="8289726"/>
            <a:ext cx="3423196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Enhance Decision Making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0005" y="8713142"/>
            <a:ext cx="9449991" cy="75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provide banks with data-driven insights for making faster and more consistent loan decisions.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18109" y="623739"/>
            <a:ext cx="7789664" cy="74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Understanding Our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8109" y="1857970"/>
            <a:ext cx="9762828" cy="119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foundation of any robust machine learning model is a well-structured and comprehensive dataset. For this project, we utilized a dataset containing various applicant attributes.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3346" y="3314402"/>
            <a:ext cx="9772352" cy="5116711"/>
            <a:chOff x="0" y="0"/>
            <a:chExt cx="13029803" cy="68222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9819" cy="6822313"/>
            </a:xfrm>
            <a:custGeom>
              <a:avLst/>
              <a:gdLst/>
              <a:ahLst/>
              <a:cxnLst/>
              <a:rect r="r" b="b" t="t" l="l"/>
              <a:pathLst>
                <a:path h="6822313" w="13029819">
                  <a:moveTo>
                    <a:pt x="0" y="137287"/>
                  </a:moveTo>
                  <a:cubicBezTo>
                    <a:pt x="0" y="61468"/>
                    <a:pt x="61468" y="0"/>
                    <a:pt x="137414" y="0"/>
                  </a:cubicBezTo>
                  <a:lnTo>
                    <a:pt x="12892405" y="0"/>
                  </a:lnTo>
                  <a:lnTo>
                    <a:pt x="12892405" y="6350"/>
                  </a:lnTo>
                  <a:lnTo>
                    <a:pt x="12892405" y="0"/>
                  </a:lnTo>
                  <a:cubicBezTo>
                    <a:pt x="12968351" y="0"/>
                    <a:pt x="13029819" y="61468"/>
                    <a:pt x="13029819" y="137287"/>
                  </a:cubicBezTo>
                  <a:lnTo>
                    <a:pt x="13023469" y="137287"/>
                  </a:lnTo>
                  <a:lnTo>
                    <a:pt x="13029819" y="137287"/>
                  </a:lnTo>
                  <a:lnTo>
                    <a:pt x="13029819" y="6685026"/>
                  </a:lnTo>
                  <a:lnTo>
                    <a:pt x="13023469" y="6685026"/>
                  </a:lnTo>
                  <a:lnTo>
                    <a:pt x="13029819" y="6685026"/>
                  </a:lnTo>
                  <a:cubicBezTo>
                    <a:pt x="13029819" y="6760845"/>
                    <a:pt x="12968351" y="6822313"/>
                    <a:pt x="12892405" y="6822313"/>
                  </a:cubicBezTo>
                  <a:lnTo>
                    <a:pt x="12892405" y="6815963"/>
                  </a:lnTo>
                  <a:lnTo>
                    <a:pt x="12892405" y="6822313"/>
                  </a:lnTo>
                  <a:lnTo>
                    <a:pt x="137414" y="6822313"/>
                  </a:lnTo>
                  <a:lnTo>
                    <a:pt x="137414" y="6815963"/>
                  </a:lnTo>
                  <a:lnTo>
                    <a:pt x="137414" y="6822313"/>
                  </a:lnTo>
                  <a:cubicBezTo>
                    <a:pt x="61468" y="6822313"/>
                    <a:pt x="0" y="6760845"/>
                    <a:pt x="0" y="6685026"/>
                  </a:cubicBezTo>
                  <a:lnTo>
                    <a:pt x="0" y="137287"/>
                  </a:lnTo>
                  <a:lnTo>
                    <a:pt x="6350" y="137287"/>
                  </a:lnTo>
                  <a:lnTo>
                    <a:pt x="0" y="137287"/>
                  </a:lnTo>
                  <a:moveTo>
                    <a:pt x="12700" y="137287"/>
                  </a:moveTo>
                  <a:lnTo>
                    <a:pt x="12700" y="6685026"/>
                  </a:lnTo>
                  <a:lnTo>
                    <a:pt x="6350" y="6685026"/>
                  </a:lnTo>
                  <a:lnTo>
                    <a:pt x="12700" y="6685026"/>
                  </a:lnTo>
                  <a:cubicBezTo>
                    <a:pt x="12700" y="6753860"/>
                    <a:pt x="68580" y="6809613"/>
                    <a:pt x="137414" y="6809613"/>
                  </a:cubicBezTo>
                  <a:lnTo>
                    <a:pt x="12892405" y="6809613"/>
                  </a:lnTo>
                  <a:cubicBezTo>
                    <a:pt x="12961239" y="6809613"/>
                    <a:pt x="13017119" y="6753860"/>
                    <a:pt x="13017119" y="6685026"/>
                  </a:cubicBezTo>
                  <a:lnTo>
                    <a:pt x="13017119" y="137287"/>
                  </a:lnTo>
                  <a:cubicBezTo>
                    <a:pt x="13017119" y="68453"/>
                    <a:pt x="12961239" y="12700"/>
                    <a:pt x="12892405" y="12700"/>
                  </a:cubicBezTo>
                  <a:lnTo>
                    <a:pt x="137414" y="12700"/>
                  </a:lnTo>
                  <a:lnTo>
                    <a:pt x="137414" y="6350"/>
                  </a:lnTo>
                  <a:lnTo>
                    <a:pt x="137414" y="12700"/>
                  </a:lnTo>
                  <a:cubicBezTo>
                    <a:pt x="68580" y="12700"/>
                    <a:pt x="12700" y="68453"/>
                    <a:pt x="12700" y="137287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827634" y="3328690"/>
            <a:ext cx="9743778" cy="673447"/>
            <a:chOff x="0" y="0"/>
            <a:chExt cx="12991703" cy="8979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91719" cy="897890"/>
            </a:xfrm>
            <a:custGeom>
              <a:avLst/>
              <a:gdLst/>
              <a:ahLst/>
              <a:cxnLst/>
              <a:rect r="r" b="b" t="t" l="l"/>
              <a:pathLst>
                <a:path h="897890" w="12991719">
                  <a:moveTo>
                    <a:pt x="0" y="0"/>
                  </a:moveTo>
                  <a:lnTo>
                    <a:pt x="12991719" y="0"/>
                  </a:lnTo>
                  <a:lnTo>
                    <a:pt x="12991719" y="897890"/>
                  </a:lnTo>
                  <a:lnTo>
                    <a:pt x="0" y="89789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061294" y="3402211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Attribute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37945" y="3402211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Description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27634" y="4002138"/>
            <a:ext cx="9743778" cy="673448"/>
            <a:chOff x="0" y="0"/>
            <a:chExt cx="12991703" cy="8979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91719" cy="897890"/>
            </a:xfrm>
            <a:custGeom>
              <a:avLst/>
              <a:gdLst/>
              <a:ahLst/>
              <a:cxnLst/>
              <a:rect r="r" b="b" t="t" l="l"/>
              <a:pathLst>
                <a:path h="897890" w="12991719">
                  <a:moveTo>
                    <a:pt x="0" y="0"/>
                  </a:moveTo>
                  <a:lnTo>
                    <a:pt x="12991719" y="0"/>
                  </a:lnTo>
                  <a:lnTo>
                    <a:pt x="12991719" y="897890"/>
                  </a:lnTo>
                  <a:lnTo>
                    <a:pt x="0" y="897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061294" y="4075659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Gender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37945" y="4075659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Applicant's gender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27634" y="4675585"/>
            <a:ext cx="9743778" cy="673447"/>
            <a:chOff x="0" y="0"/>
            <a:chExt cx="12991703" cy="8979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991719" cy="897890"/>
            </a:xfrm>
            <a:custGeom>
              <a:avLst/>
              <a:gdLst/>
              <a:ahLst/>
              <a:cxnLst/>
              <a:rect r="r" b="b" t="t" l="l"/>
              <a:pathLst>
                <a:path h="897890" w="12991719">
                  <a:moveTo>
                    <a:pt x="0" y="0"/>
                  </a:moveTo>
                  <a:lnTo>
                    <a:pt x="12991719" y="0"/>
                  </a:lnTo>
                  <a:lnTo>
                    <a:pt x="12991719" y="897890"/>
                  </a:lnTo>
                  <a:lnTo>
                    <a:pt x="0" y="89789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061294" y="4749105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37945" y="4749105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Applicant's reported income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27634" y="5349031"/>
            <a:ext cx="9743778" cy="673448"/>
            <a:chOff x="0" y="0"/>
            <a:chExt cx="12991703" cy="8979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991719" cy="897890"/>
            </a:xfrm>
            <a:custGeom>
              <a:avLst/>
              <a:gdLst/>
              <a:ahLst/>
              <a:cxnLst/>
              <a:rect r="r" b="b" t="t" l="l"/>
              <a:pathLst>
                <a:path h="897890" w="12991719">
                  <a:moveTo>
                    <a:pt x="0" y="0"/>
                  </a:moveTo>
                  <a:lnTo>
                    <a:pt x="12991719" y="0"/>
                  </a:lnTo>
                  <a:lnTo>
                    <a:pt x="12991719" y="897890"/>
                  </a:lnTo>
                  <a:lnTo>
                    <a:pt x="0" y="897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061294" y="5422552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37945" y="5422552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Applicant's highest education level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27634" y="6022479"/>
            <a:ext cx="9743778" cy="673448"/>
            <a:chOff x="0" y="0"/>
            <a:chExt cx="12991703" cy="8979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991719" cy="897890"/>
            </a:xfrm>
            <a:custGeom>
              <a:avLst/>
              <a:gdLst/>
              <a:ahLst/>
              <a:cxnLst/>
              <a:rect r="r" b="b" t="t" l="l"/>
              <a:pathLst>
                <a:path h="897890" w="12991719">
                  <a:moveTo>
                    <a:pt x="0" y="0"/>
                  </a:moveTo>
                  <a:lnTo>
                    <a:pt x="12991719" y="0"/>
                  </a:lnTo>
                  <a:lnTo>
                    <a:pt x="12991719" y="897890"/>
                  </a:lnTo>
                  <a:lnTo>
                    <a:pt x="0" y="89789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1061294" y="6096000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Loan Amount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37945" y="6096000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requested loan amount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27634" y="6695926"/>
            <a:ext cx="9743778" cy="673448"/>
            <a:chOff x="0" y="0"/>
            <a:chExt cx="12991703" cy="89793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991719" cy="897890"/>
            </a:xfrm>
            <a:custGeom>
              <a:avLst/>
              <a:gdLst/>
              <a:ahLst/>
              <a:cxnLst/>
              <a:rect r="r" b="b" t="t" l="l"/>
              <a:pathLst>
                <a:path h="897890" w="12991719">
                  <a:moveTo>
                    <a:pt x="0" y="0"/>
                  </a:moveTo>
                  <a:lnTo>
                    <a:pt x="12991719" y="0"/>
                  </a:lnTo>
                  <a:lnTo>
                    <a:pt x="12991719" y="897890"/>
                  </a:lnTo>
                  <a:lnTo>
                    <a:pt x="0" y="897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1061294" y="6769447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Credit History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37945" y="6769447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Applicant's credit score or history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27634" y="7369374"/>
            <a:ext cx="9743778" cy="1047452"/>
            <a:chOff x="0" y="0"/>
            <a:chExt cx="12991703" cy="139660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991719" cy="1396619"/>
            </a:xfrm>
            <a:custGeom>
              <a:avLst/>
              <a:gdLst/>
              <a:ahLst/>
              <a:cxnLst/>
              <a:rect r="r" b="b" t="t" l="l"/>
              <a:pathLst>
                <a:path h="1396619" w="12991719">
                  <a:moveTo>
                    <a:pt x="0" y="0"/>
                  </a:moveTo>
                  <a:lnTo>
                    <a:pt x="12991719" y="0"/>
                  </a:lnTo>
                  <a:lnTo>
                    <a:pt x="12991719" y="1396619"/>
                  </a:lnTo>
                  <a:lnTo>
                    <a:pt x="0" y="13966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1061294" y="7442895"/>
            <a:ext cx="4399806" cy="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Loan Status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37945" y="7442895"/>
            <a:ext cx="4399806" cy="82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Target variable</a:t>
            </a: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Approved or Not Approved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18109" y="8613130"/>
            <a:ext cx="9762828" cy="82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dataset allows us to build a model that learns the intricate relationships between these features and the ultimate loan approval decision.</a:t>
            </a:r>
          </a:p>
        </p:txBody>
      </p: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1160770" y="1986855"/>
            <a:ext cx="6318498" cy="6318498"/>
            <a:chOff x="0" y="0"/>
            <a:chExt cx="8424663" cy="8424663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8424672" cy="8424672"/>
            </a:xfrm>
            <a:custGeom>
              <a:avLst/>
              <a:gdLst/>
              <a:ahLst/>
              <a:cxnLst/>
              <a:rect r="r" b="b" t="t" l="l"/>
              <a:pathLst>
                <a:path h="8424672" w="8424672">
                  <a:moveTo>
                    <a:pt x="0" y="0"/>
                  </a:moveTo>
                  <a:lnTo>
                    <a:pt x="8424672" y="0"/>
                  </a:lnTo>
                  <a:lnTo>
                    <a:pt x="8424672" y="8424672"/>
                  </a:lnTo>
                  <a:lnTo>
                    <a:pt x="0" y="8424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1160770" y="8492132"/>
            <a:ext cx="6318498" cy="82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balanced and diverse dataset is crucial for training an unbiased and accurate prediction model.</a:t>
            </a:r>
          </a:p>
        </p:txBody>
      </p: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4310758" y="9683394"/>
            <a:ext cx="3977243" cy="580723"/>
            <a:chOff x="0" y="0"/>
            <a:chExt cx="5302990" cy="77429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303012" cy="774319"/>
            </a:xfrm>
            <a:custGeom>
              <a:avLst/>
              <a:gdLst/>
              <a:ahLst/>
              <a:cxnLst/>
              <a:rect r="r" b="b" t="t" l="l"/>
              <a:pathLst>
                <a:path h="774319" w="5303012">
                  <a:moveTo>
                    <a:pt x="0" y="0"/>
                  </a:moveTo>
                  <a:lnTo>
                    <a:pt x="5303012" y="0"/>
                  </a:lnTo>
                  <a:lnTo>
                    <a:pt x="5303012" y="774319"/>
                  </a:lnTo>
                  <a:lnTo>
                    <a:pt x="0" y="774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3802" r="0" b="-6379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67519" y="664666"/>
            <a:ext cx="7143006" cy="7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and Technologies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519" y="1877914"/>
            <a:ext cx="16552961" cy="86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project leverages a powerful stack of open-source tools and libraries, enabling efficient data manipulation, analysis, and model development.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67519" y="3026122"/>
            <a:ext cx="619571" cy="619571"/>
          </a:xfrm>
          <a:custGeom>
            <a:avLst/>
            <a:gdLst/>
            <a:ahLst/>
            <a:cxnLst/>
            <a:rect r="r" b="b" t="t" l="l"/>
            <a:pathLst>
              <a:path h="619571" w="619571">
                <a:moveTo>
                  <a:pt x="0" y="0"/>
                </a:moveTo>
                <a:lnTo>
                  <a:pt x="619571" y="0"/>
                </a:lnTo>
                <a:lnTo>
                  <a:pt x="619571" y="619572"/>
                </a:lnTo>
                <a:lnTo>
                  <a:pt x="0" y="619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818" r="0" b="-681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7519" y="3945880"/>
            <a:ext cx="3098452" cy="39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Python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7519" y="4415135"/>
            <a:ext cx="8121551" cy="47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primary programming language for development.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298781" y="3026122"/>
            <a:ext cx="619571" cy="619571"/>
          </a:xfrm>
          <a:custGeom>
            <a:avLst/>
            <a:gdLst/>
            <a:ahLst/>
            <a:cxnLst/>
            <a:rect r="r" b="b" t="t" l="l"/>
            <a:pathLst>
              <a:path h="619571" w="619571">
                <a:moveTo>
                  <a:pt x="0" y="0"/>
                </a:moveTo>
                <a:lnTo>
                  <a:pt x="619571" y="0"/>
                </a:lnTo>
                <a:lnTo>
                  <a:pt x="619571" y="619572"/>
                </a:lnTo>
                <a:lnTo>
                  <a:pt x="0" y="619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15" t="0" r="-151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98781" y="3945880"/>
            <a:ext cx="3098452" cy="39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Jupyter Notebook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8781" y="4415135"/>
            <a:ext cx="8121700" cy="47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 interactive development and experimentation.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867519" y="5383709"/>
            <a:ext cx="619571" cy="619571"/>
          </a:xfrm>
          <a:custGeom>
            <a:avLst/>
            <a:gdLst/>
            <a:ahLst/>
            <a:cxnLst/>
            <a:rect r="r" b="b" t="t" l="l"/>
            <a:pathLst>
              <a:path h="619571" w="619571">
                <a:moveTo>
                  <a:pt x="0" y="0"/>
                </a:moveTo>
                <a:lnTo>
                  <a:pt x="619571" y="0"/>
                </a:lnTo>
                <a:lnTo>
                  <a:pt x="619571" y="619571"/>
                </a:lnTo>
                <a:lnTo>
                  <a:pt x="0" y="619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15" t="0" r="-1515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7519" y="6303466"/>
            <a:ext cx="3098452" cy="39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Pandas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7519" y="6772721"/>
            <a:ext cx="8121551" cy="472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Powerful library for data manipulation and analysis.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9298781" y="5383709"/>
            <a:ext cx="619571" cy="619571"/>
          </a:xfrm>
          <a:custGeom>
            <a:avLst/>
            <a:gdLst/>
            <a:ahLst/>
            <a:cxnLst/>
            <a:rect r="r" b="b" t="t" l="l"/>
            <a:pathLst>
              <a:path h="619571" w="619571">
                <a:moveTo>
                  <a:pt x="0" y="0"/>
                </a:moveTo>
                <a:lnTo>
                  <a:pt x="619571" y="0"/>
                </a:lnTo>
                <a:lnTo>
                  <a:pt x="619571" y="619571"/>
                </a:lnTo>
                <a:lnTo>
                  <a:pt x="0" y="619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6363" r="0" b="-3636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298781" y="6303466"/>
            <a:ext cx="3098452" cy="39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NumPy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8781" y="6772721"/>
            <a:ext cx="8121700" cy="472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Essential for numerical computing with Python.</a:t>
            </a:r>
          </a:p>
        </p:txBody>
      </p:sp>
      <p:sp>
        <p:nvSpPr>
          <p:cNvPr name="Freeform 22" id="22" descr="preencoded.png"/>
          <p:cNvSpPr/>
          <p:nvPr/>
        </p:nvSpPr>
        <p:spPr>
          <a:xfrm flipH="false" flipV="false" rot="0">
            <a:off x="867519" y="7741295"/>
            <a:ext cx="619571" cy="619571"/>
          </a:xfrm>
          <a:custGeom>
            <a:avLst/>
            <a:gdLst/>
            <a:ahLst/>
            <a:cxnLst/>
            <a:rect r="r" b="b" t="t" l="l"/>
            <a:pathLst>
              <a:path h="619571" w="619571">
                <a:moveTo>
                  <a:pt x="0" y="0"/>
                </a:moveTo>
                <a:lnTo>
                  <a:pt x="619571" y="0"/>
                </a:lnTo>
                <a:lnTo>
                  <a:pt x="619571" y="619571"/>
                </a:lnTo>
                <a:lnTo>
                  <a:pt x="0" y="619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6363" r="0" b="-36363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67519" y="8661053"/>
            <a:ext cx="3098452" cy="39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Matplotlib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7519" y="9130308"/>
            <a:ext cx="8121551" cy="472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 data visualization and plotting results.</a:t>
            </a:r>
          </a:p>
        </p:txBody>
      </p:sp>
      <p:sp>
        <p:nvSpPr>
          <p:cNvPr name="Freeform 25" id="25" descr="preencoded.png"/>
          <p:cNvSpPr/>
          <p:nvPr/>
        </p:nvSpPr>
        <p:spPr>
          <a:xfrm flipH="false" flipV="false" rot="0">
            <a:off x="9298781" y="7741295"/>
            <a:ext cx="619571" cy="619571"/>
          </a:xfrm>
          <a:custGeom>
            <a:avLst/>
            <a:gdLst/>
            <a:ahLst/>
            <a:cxnLst/>
            <a:rect r="r" b="b" t="t" l="l"/>
            <a:pathLst>
              <a:path h="619571" w="619571">
                <a:moveTo>
                  <a:pt x="0" y="0"/>
                </a:moveTo>
                <a:lnTo>
                  <a:pt x="619571" y="0"/>
                </a:lnTo>
                <a:lnTo>
                  <a:pt x="619571" y="619571"/>
                </a:lnTo>
                <a:lnTo>
                  <a:pt x="0" y="619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8333" t="0" r="-8333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298781" y="8661053"/>
            <a:ext cx="3098452" cy="39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Scikit-learn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98781" y="9130308"/>
            <a:ext cx="8121700" cy="472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Machine learning algorithms and utilities.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4310758" y="8827200"/>
            <a:ext cx="3977243" cy="1321779"/>
            <a:chOff x="0" y="0"/>
            <a:chExt cx="5302990" cy="17623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03012" cy="1762379"/>
            </a:xfrm>
            <a:custGeom>
              <a:avLst/>
              <a:gdLst/>
              <a:ahLst/>
              <a:cxnLst/>
              <a:rect r="r" b="b" t="t" l="l"/>
              <a:pathLst>
                <a:path h="1762379" w="5303012">
                  <a:moveTo>
                    <a:pt x="0" y="0"/>
                  </a:moveTo>
                  <a:lnTo>
                    <a:pt x="5303012" y="0"/>
                  </a:lnTo>
                  <a:lnTo>
                    <a:pt x="5303012" y="1762379"/>
                  </a:lnTo>
                  <a:lnTo>
                    <a:pt x="0" y="1762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29406" y="545604"/>
            <a:ext cx="12176820" cy="67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Methodology: A Step-by-Step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9406" y="1565970"/>
            <a:ext cx="168291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project follows a structured methodology to ensure a robust and accurate loan approval prediction system.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29406" y="2209949"/>
            <a:ext cx="1041946" cy="1250454"/>
            <a:chOff x="0" y="0"/>
            <a:chExt cx="1389262" cy="166727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389253" cy="1667256"/>
            </a:xfrm>
            <a:custGeom>
              <a:avLst/>
              <a:gdLst/>
              <a:ahLst/>
              <a:cxnLst/>
              <a:rect r="r" b="b" t="t" l="l"/>
              <a:pathLst>
                <a:path h="1667256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1" r="0" b="-7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79711" y="2399259"/>
            <a:ext cx="2605088" cy="34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1. Data Collection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9711" y="2792611"/>
            <a:ext cx="155788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Gathering relevant historical loan application data.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29406" y="3460402"/>
            <a:ext cx="1041946" cy="1250454"/>
            <a:chOff x="0" y="0"/>
            <a:chExt cx="1389262" cy="166727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389253" cy="1667256"/>
            </a:xfrm>
            <a:custGeom>
              <a:avLst/>
              <a:gdLst/>
              <a:ahLst/>
              <a:cxnLst/>
              <a:rect r="r" b="b" t="t" l="l"/>
              <a:pathLst>
                <a:path h="1667256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71" r="0" b="-7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979711" y="3649712"/>
            <a:ext cx="2605088" cy="34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2. Data Cleaning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79711" y="4043065"/>
            <a:ext cx="155788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Handling missing values, outliers, and inconsistencies to ensure data quality.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29406" y="4710856"/>
            <a:ext cx="1041946" cy="1250454"/>
            <a:chOff x="0" y="0"/>
            <a:chExt cx="1389262" cy="1667272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389253" cy="1667256"/>
            </a:xfrm>
            <a:custGeom>
              <a:avLst/>
              <a:gdLst/>
              <a:ahLst/>
              <a:cxnLst/>
              <a:rect r="r" b="b" t="t" l="l"/>
              <a:pathLst>
                <a:path h="1667256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1" r="0" b="-7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979711" y="4900166"/>
            <a:ext cx="2605088" cy="3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3. Feature Selection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79711" y="5293519"/>
            <a:ext cx="155788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Identifying the most impactful variables for predicting loan eligibility.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29406" y="5961310"/>
            <a:ext cx="1041946" cy="1250454"/>
            <a:chOff x="0" y="0"/>
            <a:chExt cx="1389262" cy="1667272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389253" cy="1667256"/>
            </a:xfrm>
            <a:custGeom>
              <a:avLst/>
              <a:gdLst/>
              <a:ahLst/>
              <a:cxnLst/>
              <a:rect r="r" b="b" t="t" l="l"/>
              <a:pathLst>
                <a:path h="1667256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1" r="0" b="-7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979711" y="6150620"/>
            <a:ext cx="2605088" cy="3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4. Model Training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79711" y="6543972"/>
            <a:ext cx="155788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Feeding processed data into chosen ML algorithms to learn patterns.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29406" y="7211765"/>
            <a:ext cx="1041946" cy="1250454"/>
            <a:chOff x="0" y="0"/>
            <a:chExt cx="1389262" cy="1667272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389253" cy="1667256"/>
            </a:xfrm>
            <a:custGeom>
              <a:avLst/>
              <a:gdLst/>
              <a:ahLst/>
              <a:cxnLst/>
              <a:rect r="r" b="b" t="t" l="l"/>
              <a:pathLst>
                <a:path h="1667256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71" r="0" b="-72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979711" y="7401074"/>
            <a:ext cx="2605088" cy="3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5. Model Testing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79711" y="7794426"/>
            <a:ext cx="155788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Evaluating the trained model's performance on unseen data to assess accuracy.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729406" y="8462219"/>
            <a:ext cx="1041946" cy="1250454"/>
            <a:chOff x="0" y="0"/>
            <a:chExt cx="1389262" cy="1667272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389253" cy="1667256"/>
            </a:xfrm>
            <a:custGeom>
              <a:avLst/>
              <a:gdLst/>
              <a:ahLst/>
              <a:cxnLst/>
              <a:rect r="r" b="b" t="t" l="l"/>
              <a:pathLst>
                <a:path h="1667256" w="1389253">
                  <a:moveTo>
                    <a:pt x="0" y="0"/>
                  </a:moveTo>
                  <a:lnTo>
                    <a:pt x="1389253" y="0"/>
                  </a:lnTo>
                  <a:lnTo>
                    <a:pt x="1389253" y="1667256"/>
                  </a:lnTo>
                  <a:lnTo>
                    <a:pt x="0" y="166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71" r="0" b="-72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979711" y="8651528"/>
            <a:ext cx="2605088" cy="3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6. Prediction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79711" y="9044880"/>
            <a:ext cx="155788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Using the validated model to predict loan approval for new applicants.</a:t>
            </a:r>
          </a:p>
        </p:txBody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4310758" y="8965221"/>
            <a:ext cx="3977243" cy="1321779"/>
            <a:chOff x="0" y="0"/>
            <a:chExt cx="5302990" cy="176237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303012" cy="1762379"/>
            </a:xfrm>
            <a:custGeom>
              <a:avLst/>
              <a:gdLst/>
              <a:ahLst/>
              <a:cxnLst/>
              <a:rect r="r" b="b" t="t" l="l"/>
              <a:pathLst>
                <a:path h="1762379" w="5303012">
                  <a:moveTo>
                    <a:pt x="0" y="0"/>
                  </a:moveTo>
                  <a:lnTo>
                    <a:pt x="5303012" y="0"/>
                  </a:lnTo>
                  <a:lnTo>
                    <a:pt x="5303012" y="1762379"/>
                  </a:lnTo>
                  <a:lnTo>
                    <a:pt x="0" y="1762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718375" y="1002953"/>
            <a:ext cx="9709249" cy="156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Machine Learning Model: Decision Tree Classifier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18375" y="2860476"/>
            <a:ext cx="9709249" cy="8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 this project, we opted for a </a:t>
            </a:r>
            <a:r>
              <a:rPr lang="en-US" sz="1874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Decision Tree Classifier</a:t>
            </a: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due to its interpretability and effectiveness in handling both numerical and categorical data.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713612" y="3995143"/>
            <a:ext cx="9718774" cy="2231678"/>
            <a:chOff x="0" y="0"/>
            <a:chExt cx="12958365" cy="29755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2945618" cy="2962783"/>
            </a:xfrm>
            <a:custGeom>
              <a:avLst/>
              <a:gdLst/>
              <a:ahLst/>
              <a:cxnLst/>
              <a:rect r="r" b="b" t="t" l="l"/>
              <a:pathLst>
                <a:path h="2962783" w="12945618">
                  <a:moveTo>
                    <a:pt x="0" y="786638"/>
                  </a:moveTo>
                  <a:cubicBezTo>
                    <a:pt x="0" y="352171"/>
                    <a:pt x="353441" y="0"/>
                    <a:pt x="789305" y="0"/>
                  </a:cubicBezTo>
                  <a:lnTo>
                    <a:pt x="12156313" y="0"/>
                  </a:lnTo>
                  <a:cubicBezTo>
                    <a:pt x="12592177" y="0"/>
                    <a:pt x="12945618" y="352171"/>
                    <a:pt x="12945618" y="786638"/>
                  </a:cubicBezTo>
                  <a:lnTo>
                    <a:pt x="12945618" y="2176145"/>
                  </a:lnTo>
                  <a:cubicBezTo>
                    <a:pt x="12945618" y="2610612"/>
                    <a:pt x="12592177" y="2962783"/>
                    <a:pt x="12156313" y="2962783"/>
                  </a:cubicBezTo>
                  <a:lnTo>
                    <a:pt x="789305" y="2962783"/>
                  </a:lnTo>
                  <a:cubicBezTo>
                    <a:pt x="353441" y="2962910"/>
                    <a:pt x="0" y="2610612"/>
                    <a:pt x="0" y="217614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58318" cy="2975483"/>
            </a:xfrm>
            <a:custGeom>
              <a:avLst/>
              <a:gdLst/>
              <a:ahLst/>
              <a:cxnLst/>
              <a:rect r="r" b="b" t="t" l="l"/>
              <a:pathLst>
                <a:path h="2975483" w="12958318">
                  <a:moveTo>
                    <a:pt x="0" y="792988"/>
                  </a:moveTo>
                  <a:cubicBezTo>
                    <a:pt x="0" y="355092"/>
                    <a:pt x="356235" y="0"/>
                    <a:pt x="795655" y="0"/>
                  </a:cubicBezTo>
                  <a:lnTo>
                    <a:pt x="12162663" y="0"/>
                  </a:lnTo>
                  <a:lnTo>
                    <a:pt x="12162663" y="6350"/>
                  </a:lnTo>
                  <a:lnTo>
                    <a:pt x="12162663" y="0"/>
                  </a:lnTo>
                  <a:cubicBezTo>
                    <a:pt x="12602083" y="0"/>
                    <a:pt x="12958318" y="355092"/>
                    <a:pt x="12958318" y="792988"/>
                  </a:cubicBezTo>
                  <a:lnTo>
                    <a:pt x="12951968" y="792988"/>
                  </a:lnTo>
                  <a:lnTo>
                    <a:pt x="12958318" y="792988"/>
                  </a:lnTo>
                  <a:lnTo>
                    <a:pt x="12958318" y="2182495"/>
                  </a:lnTo>
                  <a:lnTo>
                    <a:pt x="12951968" y="2182495"/>
                  </a:lnTo>
                  <a:lnTo>
                    <a:pt x="12958318" y="2182495"/>
                  </a:lnTo>
                  <a:cubicBezTo>
                    <a:pt x="12958318" y="2620518"/>
                    <a:pt x="12602083" y="2975483"/>
                    <a:pt x="12162663" y="2975483"/>
                  </a:cubicBezTo>
                  <a:lnTo>
                    <a:pt x="12162663" y="2969133"/>
                  </a:lnTo>
                  <a:lnTo>
                    <a:pt x="12162663" y="2975483"/>
                  </a:lnTo>
                  <a:lnTo>
                    <a:pt x="795655" y="2975483"/>
                  </a:lnTo>
                  <a:lnTo>
                    <a:pt x="795655" y="2969133"/>
                  </a:lnTo>
                  <a:lnTo>
                    <a:pt x="795655" y="2975483"/>
                  </a:lnTo>
                  <a:cubicBezTo>
                    <a:pt x="356235" y="2975610"/>
                    <a:pt x="0" y="2620518"/>
                    <a:pt x="0" y="2182495"/>
                  </a:cubicBezTo>
                  <a:lnTo>
                    <a:pt x="0" y="792988"/>
                  </a:lnTo>
                  <a:lnTo>
                    <a:pt x="6350" y="792988"/>
                  </a:lnTo>
                  <a:lnTo>
                    <a:pt x="0" y="792988"/>
                  </a:lnTo>
                  <a:moveTo>
                    <a:pt x="12700" y="792988"/>
                  </a:moveTo>
                  <a:lnTo>
                    <a:pt x="12700" y="2182495"/>
                  </a:lnTo>
                  <a:lnTo>
                    <a:pt x="6350" y="2182495"/>
                  </a:lnTo>
                  <a:lnTo>
                    <a:pt x="12700" y="2182495"/>
                  </a:lnTo>
                  <a:cubicBezTo>
                    <a:pt x="12700" y="2613406"/>
                    <a:pt x="363220" y="2962783"/>
                    <a:pt x="795655" y="2962783"/>
                  </a:cubicBezTo>
                  <a:lnTo>
                    <a:pt x="12162663" y="2962783"/>
                  </a:lnTo>
                  <a:cubicBezTo>
                    <a:pt x="12595098" y="2962783"/>
                    <a:pt x="12945618" y="2613406"/>
                    <a:pt x="12945618" y="2182495"/>
                  </a:cubicBezTo>
                  <a:lnTo>
                    <a:pt x="12945618" y="792988"/>
                  </a:lnTo>
                  <a:cubicBezTo>
                    <a:pt x="12945618" y="362077"/>
                    <a:pt x="12595098" y="12700"/>
                    <a:pt x="12162663" y="12700"/>
                  </a:cubicBezTo>
                  <a:lnTo>
                    <a:pt x="795655" y="12700"/>
                  </a:lnTo>
                  <a:lnTo>
                    <a:pt x="795655" y="6350"/>
                  </a:lnTo>
                  <a:lnTo>
                    <a:pt x="795655" y="12700"/>
                  </a:lnTo>
                  <a:cubicBezTo>
                    <a:pt x="363220" y="12700"/>
                    <a:pt x="12700" y="362077"/>
                    <a:pt x="12700" y="79298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7973616" y="4236095"/>
            <a:ext cx="3073004" cy="40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How it Works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73616" y="4710559"/>
            <a:ext cx="9198769" cy="125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Decision Tree works by recursively splitting the dataset into subsets based on the most significant attribute at each node. It creates a tree-like structure of decisions and their possible consequences.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713612" y="6463010"/>
            <a:ext cx="9718774" cy="2797076"/>
            <a:chOff x="0" y="0"/>
            <a:chExt cx="12958365" cy="37294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2945618" cy="3716655"/>
            </a:xfrm>
            <a:custGeom>
              <a:avLst/>
              <a:gdLst/>
              <a:ahLst/>
              <a:cxnLst/>
              <a:rect r="r" b="b" t="t" l="l"/>
              <a:pathLst>
                <a:path h="3716655" w="12945618">
                  <a:moveTo>
                    <a:pt x="0" y="786638"/>
                  </a:moveTo>
                  <a:cubicBezTo>
                    <a:pt x="0" y="352171"/>
                    <a:pt x="353060" y="0"/>
                    <a:pt x="788543" y="0"/>
                  </a:cubicBezTo>
                  <a:lnTo>
                    <a:pt x="12157075" y="0"/>
                  </a:lnTo>
                  <a:cubicBezTo>
                    <a:pt x="12592558" y="0"/>
                    <a:pt x="12945618" y="352171"/>
                    <a:pt x="12945618" y="786638"/>
                  </a:cubicBezTo>
                  <a:lnTo>
                    <a:pt x="12945618" y="2930017"/>
                  </a:lnTo>
                  <a:cubicBezTo>
                    <a:pt x="12945618" y="3364484"/>
                    <a:pt x="12592558" y="3716655"/>
                    <a:pt x="12157075" y="3716655"/>
                  </a:cubicBezTo>
                  <a:lnTo>
                    <a:pt x="788543" y="3716655"/>
                  </a:lnTo>
                  <a:cubicBezTo>
                    <a:pt x="353060" y="3716782"/>
                    <a:pt x="0" y="3364484"/>
                    <a:pt x="0" y="29300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58318" cy="3729355"/>
            </a:xfrm>
            <a:custGeom>
              <a:avLst/>
              <a:gdLst/>
              <a:ahLst/>
              <a:cxnLst/>
              <a:rect r="r" b="b" t="t" l="l"/>
              <a:pathLst>
                <a:path h="3729355" w="12958318">
                  <a:moveTo>
                    <a:pt x="0" y="792988"/>
                  </a:moveTo>
                  <a:cubicBezTo>
                    <a:pt x="0" y="355092"/>
                    <a:pt x="355981" y="0"/>
                    <a:pt x="794893" y="0"/>
                  </a:cubicBezTo>
                  <a:lnTo>
                    <a:pt x="12163425" y="0"/>
                  </a:lnTo>
                  <a:lnTo>
                    <a:pt x="12163425" y="6350"/>
                  </a:lnTo>
                  <a:lnTo>
                    <a:pt x="12163425" y="0"/>
                  </a:lnTo>
                  <a:cubicBezTo>
                    <a:pt x="12602464" y="0"/>
                    <a:pt x="12958318" y="355092"/>
                    <a:pt x="12958318" y="792988"/>
                  </a:cubicBezTo>
                  <a:lnTo>
                    <a:pt x="12951968" y="792988"/>
                  </a:lnTo>
                  <a:lnTo>
                    <a:pt x="12958318" y="792988"/>
                  </a:lnTo>
                  <a:lnTo>
                    <a:pt x="12958318" y="2936367"/>
                  </a:lnTo>
                  <a:lnTo>
                    <a:pt x="12951968" y="2936367"/>
                  </a:lnTo>
                  <a:lnTo>
                    <a:pt x="12958318" y="2936367"/>
                  </a:lnTo>
                  <a:cubicBezTo>
                    <a:pt x="12958318" y="3374390"/>
                    <a:pt x="12602337" y="3729355"/>
                    <a:pt x="12163425" y="3729355"/>
                  </a:cubicBezTo>
                  <a:lnTo>
                    <a:pt x="12163425" y="3723005"/>
                  </a:lnTo>
                  <a:lnTo>
                    <a:pt x="12163425" y="3729355"/>
                  </a:lnTo>
                  <a:lnTo>
                    <a:pt x="794893" y="3729355"/>
                  </a:lnTo>
                  <a:lnTo>
                    <a:pt x="794893" y="3723005"/>
                  </a:lnTo>
                  <a:lnTo>
                    <a:pt x="794893" y="3729355"/>
                  </a:lnTo>
                  <a:cubicBezTo>
                    <a:pt x="355981" y="3729482"/>
                    <a:pt x="0" y="3374390"/>
                    <a:pt x="0" y="2936367"/>
                  </a:cubicBezTo>
                  <a:lnTo>
                    <a:pt x="0" y="792988"/>
                  </a:lnTo>
                  <a:lnTo>
                    <a:pt x="6350" y="792988"/>
                  </a:lnTo>
                  <a:lnTo>
                    <a:pt x="0" y="792988"/>
                  </a:lnTo>
                  <a:moveTo>
                    <a:pt x="12700" y="792988"/>
                  </a:moveTo>
                  <a:lnTo>
                    <a:pt x="12700" y="2936367"/>
                  </a:lnTo>
                  <a:lnTo>
                    <a:pt x="6350" y="2936367"/>
                  </a:lnTo>
                  <a:lnTo>
                    <a:pt x="12700" y="2936367"/>
                  </a:lnTo>
                  <a:cubicBezTo>
                    <a:pt x="12700" y="3367278"/>
                    <a:pt x="362966" y="3716655"/>
                    <a:pt x="794893" y="3716655"/>
                  </a:cubicBezTo>
                  <a:lnTo>
                    <a:pt x="12163425" y="3716655"/>
                  </a:lnTo>
                  <a:cubicBezTo>
                    <a:pt x="12595479" y="3716655"/>
                    <a:pt x="12945618" y="3367278"/>
                    <a:pt x="12945618" y="2936367"/>
                  </a:cubicBezTo>
                  <a:lnTo>
                    <a:pt x="12945618" y="792988"/>
                  </a:lnTo>
                  <a:cubicBezTo>
                    <a:pt x="12945618" y="362077"/>
                    <a:pt x="12595479" y="12700"/>
                    <a:pt x="12163425" y="12700"/>
                  </a:cubicBezTo>
                  <a:lnTo>
                    <a:pt x="794893" y="12700"/>
                  </a:lnTo>
                  <a:lnTo>
                    <a:pt x="794893" y="6350"/>
                  </a:lnTo>
                  <a:lnTo>
                    <a:pt x="794893" y="12700"/>
                  </a:lnTo>
                  <a:cubicBezTo>
                    <a:pt x="362966" y="12700"/>
                    <a:pt x="12700" y="362077"/>
                    <a:pt x="12700" y="79298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7973616" y="6703962"/>
            <a:ext cx="3073004" cy="40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Why it's Suitable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73616" y="7178427"/>
            <a:ext cx="9198769" cy="46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62"/>
              </a:lnSpc>
              <a:buFont typeface="Arial"/>
              <a:buChar char="•"/>
            </a:pPr>
            <a:r>
              <a:rPr lang="en-US" b="true" sz="187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Transparency:</a:t>
            </a: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Easy to understand the decision path for loan approvals.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73616" y="7657802"/>
            <a:ext cx="9198769" cy="8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62"/>
              </a:lnSpc>
              <a:buFont typeface="Arial"/>
              <a:buChar char="•"/>
            </a:pPr>
            <a:r>
              <a:rPr lang="en-US" b="true" sz="187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Handles Mixed Data:</a:t>
            </a: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Effectively processes both discrete and continuous variables present in loan applications.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73616" y="8530530"/>
            <a:ext cx="9198769" cy="46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62"/>
              </a:lnSpc>
              <a:buFont typeface="Arial"/>
              <a:buChar char="•"/>
            </a:pPr>
            <a:r>
              <a:rPr lang="en-US" b="true" sz="1874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Robustness:</a:t>
            </a: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Less affected by outliers and non-linear relationships.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4310758" y="9500295"/>
            <a:ext cx="3977243" cy="786705"/>
            <a:chOff x="0" y="0"/>
            <a:chExt cx="5302990" cy="10489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303012" cy="1048893"/>
            </a:xfrm>
            <a:custGeom>
              <a:avLst/>
              <a:gdLst/>
              <a:ahLst/>
              <a:cxnLst/>
              <a:rect r="r" b="b" t="t" l="l"/>
              <a:pathLst>
                <a:path h="1048893" w="5303012">
                  <a:moveTo>
                    <a:pt x="0" y="0"/>
                  </a:moveTo>
                  <a:lnTo>
                    <a:pt x="5303012" y="0"/>
                  </a:lnTo>
                  <a:lnTo>
                    <a:pt x="5303012" y="1048893"/>
                  </a:lnTo>
                  <a:lnTo>
                    <a:pt x="0" y="104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4008" r="0" b="-34013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69900" y="675234"/>
            <a:ext cx="9034016" cy="79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Results and Prediction 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9900" y="1758255"/>
            <a:ext cx="16548199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machine learning model demonstrated significant accuracy in predicting loan approvals, surpassing traditional manual methods.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9900" y="2741265"/>
            <a:ext cx="3728740" cy="49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Model Accuracy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9900" y="3792140"/>
            <a:ext cx="7970936" cy="82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7"/>
              </a:lnSpc>
            </a:pPr>
            <a:r>
              <a:rPr lang="en-US" sz="7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85%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01752" y="4922639"/>
            <a:ext cx="3107234" cy="39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Overall 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900" y="5483424"/>
            <a:ext cx="7970936" cy="88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model correctly predicted loan status for 85% of the test cases.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9900" y="7138244"/>
            <a:ext cx="7970936" cy="82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7"/>
              </a:lnSpc>
            </a:pPr>
            <a:r>
              <a:rPr lang="en-US" sz="7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92%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47281" y="8268741"/>
            <a:ext cx="3216176" cy="39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Precision (Approved)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9900" y="8829526"/>
            <a:ext cx="7970936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High precision indicates fewer false positives for loan approvals.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6687" y="2741265"/>
            <a:ext cx="3728740" cy="49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Prediction Output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29502" y="3429744"/>
            <a:ext cx="7598122" cy="127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"Based on the applicant's income, credit history, and other factors, the model predicts a </a:t>
            </a:r>
            <a:r>
              <a:rPr lang="en-US" sz="1937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LOAN APPROVED</a:t>
            </a: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status with an 88% confidence score."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56687" y="3515469"/>
            <a:ext cx="28575" cy="1193006"/>
            <a:chOff x="0" y="0"/>
            <a:chExt cx="38100" cy="1590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00" cy="1590675"/>
            </a:xfrm>
            <a:custGeom>
              <a:avLst/>
              <a:gdLst/>
              <a:ahLst/>
              <a:cxnLst/>
              <a:rect r="r" b="b" t="t" l="l"/>
              <a:pathLst>
                <a:path h="1590675" w="38100">
                  <a:moveTo>
                    <a:pt x="0" y="0"/>
                  </a:moveTo>
                  <a:lnTo>
                    <a:pt x="38100" y="0"/>
                  </a:lnTo>
                  <a:lnTo>
                    <a:pt x="38100" y="1590675"/>
                  </a:lnTo>
                  <a:lnTo>
                    <a:pt x="0" y="1590675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9456687" y="4902399"/>
            <a:ext cx="7970936" cy="88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output provides a clear, actionable recommendation, allowing banks to make informed decisions quickly.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DAG6dUjagd8</dc:identifier>
  <dcterms:modified xsi:type="dcterms:W3CDTF">2011-08-01T06:04:30Z</dcterms:modified>
  <cp:revision>1</cp:revision>
  <dc:title>Loan-Approval-Prediction-Using-Machine-Learning.pptx</dc:title>
</cp:coreProperties>
</file>